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0" r:id="rId2"/>
    <p:sldMasterId id="2147483672" r:id="rId3"/>
  </p:sldMasterIdLst>
  <p:notesMasterIdLst>
    <p:notesMasterId r:id="rId14"/>
  </p:notesMasterIdLst>
  <p:handoutMasterIdLst>
    <p:handoutMasterId r:id="rId15"/>
  </p:handoutMasterIdLst>
  <p:sldIdLst>
    <p:sldId id="298" r:id="rId4"/>
    <p:sldId id="317" r:id="rId5"/>
    <p:sldId id="319" r:id="rId6"/>
    <p:sldId id="335" r:id="rId7"/>
    <p:sldId id="300" r:id="rId8"/>
    <p:sldId id="301" r:id="rId9"/>
    <p:sldId id="338" r:id="rId10"/>
    <p:sldId id="337" r:id="rId11"/>
    <p:sldId id="326" r:id="rId12"/>
    <p:sldId id="328" r:id="rId13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363" y="-3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Barbara\SkyDrive\Documents\1Steve\Affordable%20housing%20tax\Bay%20Area%202013%20rent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2007_Workbook1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Chart%20in%20Microsoft%20PowerPoint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2400" dirty="0" smtClean="0"/>
              <a:t>Median </a:t>
            </a:r>
            <a:r>
              <a:rPr lang="en-US" sz="2400" dirty="0"/>
              <a:t>Rent, </a:t>
            </a:r>
            <a:r>
              <a:rPr lang="en-US" sz="2400" dirty="0" smtClean="0"/>
              <a:t>2014</a:t>
            </a:r>
            <a:r>
              <a:rPr lang="en-US" dirty="0" smtClean="0"/>
              <a:t>  </a:t>
            </a:r>
            <a:endParaRPr lang="en-US" dirty="0"/>
          </a:p>
          <a:p>
            <a:pPr>
              <a:defRPr/>
            </a:pPr>
            <a:r>
              <a:rPr lang="en-US" sz="1200" dirty="0"/>
              <a:t>(American Community </a:t>
            </a:r>
            <a:r>
              <a:rPr lang="en-US" sz="1200" dirty="0" smtClean="0"/>
              <a:t>Survey)</a:t>
            </a:r>
            <a:endParaRPr lang="en-US" sz="1200" dirty="0"/>
          </a:p>
        </c:rich>
      </c:tx>
      <c:layout>
        <c:manualLayout>
          <c:xMode val="edge"/>
          <c:yMode val="edge"/>
          <c:x val="0.27743207446291435"/>
          <c:y val="1.4437195350581177E-2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Median Monthly Rent, 2013</c:v>
          </c:tx>
          <c:invertIfNegative val="0"/>
          <c:cat>
            <c:strRef>
              <c:f>Sheet1!$H$4:$H$9</c:f>
              <c:strCache>
                <c:ptCount val="6"/>
                <c:pt idx="0">
                  <c:v>United States</c:v>
                </c:pt>
                <c:pt idx="1">
                  <c:v>Portland, Oregon</c:v>
                </c:pt>
                <c:pt idx="2">
                  <c:v>Sacramento</c:v>
                </c:pt>
                <c:pt idx="3">
                  <c:v>Berkeley</c:v>
                </c:pt>
                <c:pt idx="4">
                  <c:v>Alameda County</c:v>
                </c:pt>
                <c:pt idx="5">
                  <c:v>San Francisco Bay Area</c:v>
                </c:pt>
              </c:strCache>
            </c:strRef>
          </c:cat>
          <c:val>
            <c:numRef>
              <c:f>Sheet1!$I$4:$I$9</c:f>
              <c:numCache>
                <c:formatCode>_("$"* #,##0_);_("$"* \(#,##0\);_("$"* "-"_);_(@_)</c:formatCode>
                <c:ptCount val="6"/>
                <c:pt idx="0">
                  <c:v>786</c:v>
                </c:pt>
                <c:pt idx="1">
                  <c:v>888</c:v>
                </c:pt>
                <c:pt idx="2">
                  <c:v>877</c:v>
                </c:pt>
                <c:pt idx="3">
                  <c:v>1294</c:v>
                </c:pt>
                <c:pt idx="4">
                  <c:v>1312</c:v>
                </c:pt>
                <c:pt idx="5">
                  <c:v>1419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2357120"/>
        <c:axId val="153354240"/>
      </c:barChart>
      <c:catAx>
        <c:axId val="152357120"/>
        <c:scaling>
          <c:orientation val="minMax"/>
        </c:scaling>
        <c:delete val="0"/>
        <c:axPos val="b"/>
        <c:majorTickMark val="none"/>
        <c:minorTickMark val="none"/>
        <c:tickLblPos val="nextTo"/>
        <c:crossAx val="153354240"/>
        <c:crossesAt val="0"/>
        <c:auto val="1"/>
        <c:lblAlgn val="ctr"/>
        <c:lblOffset val="100"/>
        <c:noMultiLvlLbl val="0"/>
      </c:catAx>
      <c:valAx>
        <c:axId val="153354240"/>
        <c:scaling>
          <c:orientation val="minMax"/>
          <c:min val="0"/>
        </c:scaling>
        <c:delete val="0"/>
        <c:axPos val="l"/>
        <c:majorGridlines/>
        <c:minorGridlines>
          <c:spPr>
            <a:ln>
              <a:noFill/>
            </a:ln>
          </c:spPr>
        </c:minorGridlines>
        <c:numFmt formatCode="_(&quot;$&quot;* #,##0_);_(&quot;$&quot;* \(#,##0\);_(&quot;$&quot;* &quot;-&quot;_);_(@_)" sourceLinked="1"/>
        <c:majorTickMark val="none"/>
        <c:minorTickMark val="none"/>
        <c:tickLblPos val="nextTo"/>
        <c:crossAx val="152357120"/>
        <c:crosses val="autoZero"/>
        <c:crossBetween val="between"/>
        <c:majorUnit val="100"/>
        <c:minorUnit val="50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anchor="ctr" anchorCtr="1"/>
          <a:lstStyle/>
          <a:p>
            <a:pPr>
              <a:defRPr sz="2000">
                <a:latin typeface="Times New Roman" pitchFamily="18" charset="0"/>
                <a:cs typeface="Times New Roman" pitchFamily="18" charset="0"/>
              </a:defRPr>
            </a:pPr>
            <a:r>
              <a:rPr lang="en-US" sz="2000" dirty="0">
                <a:latin typeface="+mj-lt"/>
                <a:cs typeface="Times New Roman" pitchFamily="18" charset="0"/>
              </a:rPr>
              <a:t>Change in Real Rents: </a:t>
            </a:r>
            <a:r>
              <a:rPr lang="en-US" sz="2000" dirty="0" smtClean="0">
                <a:latin typeface="+mj-lt"/>
                <a:cs typeface="Times New Roman" pitchFamily="18" charset="0"/>
              </a:rPr>
              <a:t>Bay </a:t>
            </a:r>
            <a:r>
              <a:rPr lang="en-US" sz="2000" dirty="0">
                <a:latin typeface="+mj-lt"/>
                <a:cs typeface="Times New Roman" pitchFamily="18" charset="0"/>
              </a:rPr>
              <a:t>Area &amp;  U.S. Cities, 1950 - June</a:t>
            </a:r>
            <a:r>
              <a:rPr lang="en-US" sz="2000" baseline="0" dirty="0">
                <a:latin typeface="+mj-lt"/>
                <a:cs typeface="Times New Roman" pitchFamily="18" charset="0"/>
              </a:rPr>
              <a:t> </a:t>
            </a:r>
            <a:r>
              <a:rPr lang="en-US" sz="2000" baseline="0" dirty="0" smtClean="0">
                <a:latin typeface="+mj-lt"/>
                <a:cs typeface="Times New Roman" pitchFamily="18" charset="0"/>
              </a:rPr>
              <a:t>2015</a:t>
            </a:r>
          </a:p>
          <a:p>
            <a:pPr>
              <a:defRPr sz="2000">
                <a:latin typeface="Times New Roman" pitchFamily="18" charset="0"/>
                <a:cs typeface="Times New Roman" pitchFamily="18" charset="0"/>
              </a:defRPr>
            </a:pPr>
            <a:r>
              <a:rPr lang="en-US" sz="1600" dirty="0" smtClean="0">
                <a:latin typeface="+mj-lt"/>
                <a:cs typeface="Times New Roman" pitchFamily="18" charset="0"/>
              </a:rPr>
              <a:t>(Bureau of Labor Statistics: CPI-Rent/CPI-Less Shelter)</a:t>
            </a:r>
            <a:endParaRPr lang="en-US" sz="1600" dirty="0">
              <a:latin typeface="+mj-lt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14098678454666849"/>
          <c:y val="1.4084507042253521E-2"/>
        </c:manualLayout>
      </c:layout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S.F. Bay Area</c:v>
          </c:tx>
          <c:spPr>
            <a:ln w="38100">
              <a:solidFill>
                <a:schemeClr val="tx1"/>
              </a:solidFill>
            </a:ln>
          </c:spPr>
          <c:marker>
            <c:symbol val="none"/>
          </c:marker>
          <c:cat>
            <c:numRef>
              <c:f>Sheet1!$BL$50:$BL$115</c:f>
              <c:numCache>
                <c:formatCode>General</c:formatCode>
                <c:ptCount val="66"/>
                <c:pt idx="0">
                  <c:v>1950</c:v>
                </c:pt>
                <c:pt idx="1">
                  <c:v>1951</c:v>
                </c:pt>
                <c:pt idx="2">
                  <c:v>1952</c:v>
                </c:pt>
                <c:pt idx="3">
                  <c:v>1953</c:v>
                </c:pt>
                <c:pt idx="4">
                  <c:v>1954</c:v>
                </c:pt>
                <c:pt idx="5">
                  <c:v>1955</c:v>
                </c:pt>
                <c:pt idx="6">
                  <c:v>1956</c:v>
                </c:pt>
                <c:pt idx="7">
                  <c:v>1957</c:v>
                </c:pt>
                <c:pt idx="8">
                  <c:v>1958</c:v>
                </c:pt>
                <c:pt idx="9">
                  <c:v>1959</c:v>
                </c:pt>
                <c:pt idx="10">
                  <c:v>1960</c:v>
                </c:pt>
                <c:pt idx="11">
                  <c:v>1961</c:v>
                </c:pt>
                <c:pt idx="12">
                  <c:v>1962</c:v>
                </c:pt>
                <c:pt idx="13">
                  <c:v>1963</c:v>
                </c:pt>
                <c:pt idx="14">
                  <c:v>1964</c:v>
                </c:pt>
                <c:pt idx="15">
                  <c:v>1965</c:v>
                </c:pt>
                <c:pt idx="16">
                  <c:v>1966</c:v>
                </c:pt>
                <c:pt idx="17">
                  <c:v>1967</c:v>
                </c:pt>
                <c:pt idx="18">
                  <c:v>1968</c:v>
                </c:pt>
                <c:pt idx="19">
                  <c:v>1969</c:v>
                </c:pt>
                <c:pt idx="20">
                  <c:v>1970</c:v>
                </c:pt>
                <c:pt idx="21">
                  <c:v>1971</c:v>
                </c:pt>
                <c:pt idx="22">
                  <c:v>1972</c:v>
                </c:pt>
                <c:pt idx="23">
                  <c:v>1973</c:v>
                </c:pt>
                <c:pt idx="24">
                  <c:v>1974</c:v>
                </c:pt>
                <c:pt idx="25">
                  <c:v>1975</c:v>
                </c:pt>
                <c:pt idx="26">
                  <c:v>1976</c:v>
                </c:pt>
                <c:pt idx="27">
                  <c:v>1977</c:v>
                </c:pt>
                <c:pt idx="28">
                  <c:v>1978</c:v>
                </c:pt>
                <c:pt idx="29">
                  <c:v>1979</c:v>
                </c:pt>
                <c:pt idx="30">
                  <c:v>1980</c:v>
                </c:pt>
                <c:pt idx="31">
                  <c:v>1981</c:v>
                </c:pt>
                <c:pt idx="32">
                  <c:v>1982</c:v>
                </c:pt>
                <c:pt idx="33">
                  <c:v>1983</c:v>
                </c:pt>
                <c:pt idx="34">
                  <c:v>1984</c:v>
                </c:pt>
                <c:pt idx="35">
                  <c:v>1985</c:v>
                </c:pt>
                <c:pt idx="36">
                  <c:v>1986</c:v>
                </c:pt>
                <c:pt idx="37">
                  <c:v>1987</c:v>
                </c:pt>
                <c:pt idx="38">
                  <c:v>1988</c:v>
                </c:pt>
                <c:pt idx="39">
                  <c:v>1989</c:v>
                </c:pt>
                <c:pt idx="40">
                  <c:v>1990</c:v>
                </c:pt>
                <c:pt idx="41">
                  <c:v>1991</c:v>
                </c:pt>
                <c:pt idx="42">
                  <c:v>1992</c:v>
                </c:pt>
                <c:pt idx="43">
                  <c:v>1993</c:v>
                </c:pt>
                <c:pt idx="44">
                  <c:v>1994</c:v>
                </c:pt>
                <c:pt idx="45">
                  <c:v>1995</c:v>
                </c:pt>
                <c:pt idx="46">
                  <c:v>1996</c:v>
                </c:pt>
                <c:pt idx="47">
                  <c:v>1997</c:v>
                </c:pt>
                <c:pt idx="48">
                  <c:v>1998</c:v>
                </c:pt>
                <c:pt idx="49">
                  <c:v>1999</c:v>
                </c:pt>
                <c:pt idx="50">
                  <c:v>2000</c:v>
                </c:pt>
                <c:pt idx="51">
                  <c:v>2001</c:v>
                </c:pt>
                <c:pt idx="52">
                  <c:v>2002</c:v>
                </c:pt>
                <c:pt idx="53">
                  <c:v>2003</c:v>
                </c:pt>
                <c:pt idx="54">
                  <c:v>2004</c:v>
                </c:pt>
                <c:pt idx="55">
                  <c:v>2005</c:v>
                </c:pt>
                <c:pt idx="56">
                  <c:v>2006</c:v>
                </c:pt>
                <c:pt idx="57">
                  <c:v>2007</c:v>
                </c:pt>
                <c:pt idx="58">
                  <c:v>2008</c:v>
                </c:pt>
                <c:pt idx="59">
                  <c:v>2009</c:v>
                </c:pt>
                <c:pt idx="60">
                  <c:v>2010</c:v>
                </c:pt>
                <c:pt idx="61">
                  <c:v>2011</c:v>
                </c:pt>
                <c:pt idx="62">
                  <c:v>2012</c:v>
                </c:pt>
                <c:pt idx="63">
                  <c:v>2013</c:v>
                </c:pt>
                <c:pt idx="64">
                  <c:v>2014</c:v>
                </c:pt>
                <c:pt idx="65">
                  <c:v>2015</c:v>
                </c:pt>
              </c:numCache>
            </c:numRef>
          </c:cat>
          <c:val>
            <c:numRef>
              <c:f>Sheet1!$BX$50:$BX$115</c:f>
              <c:numCache>
                <c:formatCode>0.00</c:formatCode>
                <c:ptCount val="66"/>
                <c:pt idx="0">
                  <c:v>1</c:v>
                </c:pt>
                <c:pt idx="1">
                  <c:v>0.99634262307073362</c:v>
                </c:pt>
                <c:pt idx="2">
                  <c:v>1.021374865735768</c:v>
                </c:pt>
                <c:pt idx="3">
                  <c:v>1.0811851056211959</c:v>
                </c:pt>
                <c:pt idx="4">
                  <c:v>1.1179914070891515</c:v>
                </c:pt>
                <c:pt idx="5">
                  <c:v>1.1450129347513653</c:v>
                </c:pt>
                <c:pt idx="6">
                  <c:v>1.1564271541950115</c:v>
                </c:pt>
                <c:pt idx="7">
                  <c:v>1.1567030852745139</c:v>
                </c:pt>
                <c:pt idx="8">
                  <c:v>1.1655328798185942</c:v>
                </c:pt>
                <c:pt idx="9">
                  <c:v>1.1962794858203023</c:v>
                </c:pt>
                <c:pt idx="10">
                  <c:v>1.2190617461041928</c:v>
                </c:pt>
                <c:pt idx="11">
                  <c:v>1.2409064572201123</c:v>
                </c:pt>
                <c:pt idx="12">
                  <c:v>1.2702487244897964</c:v>
                </c:pt>
                <c:pt idx="13">
                  <c:v>1.2909895439657351</c:v>
                </c:pt>
                <c:pt idx="14">
                  <c:v>1.3072268541562972</c:v>
                </c:pt>
                <c:pt idx="15">
                  <c:v>1.315162100876387</c:v>
                </c:pt>
                <c:pt idx="16">
                  <c:v>1.3074016778723156</c:v>
                </c:pt>
                <c:pt idx="17">
                  <c:v>1.3112244897959184</c:v>
                </c:pt>
                <c:pt idx="18">
                  <c:v>1.3255157648890619</c:v>
                </c:pt>
                <c:pt idx="19">
                  <c:v>1.3385416666666667</c:v>
                </c:pt>
                <c:pt idx="20">
                  <c:v>1.3665366891173343</c:v>
                </c:pt>
                <c:pt idx="21">
                  <c:v>1.379907677356657</c:v>
                </c:pt>
                <c:pt idx="22">
                  <c:v>1.377845595513032</c:v>
                </c:pt>
                <c:pt idx="23">
                  <c:v>1.3310915275200985</c:v>
                </c:pt>
                <c:pt idx="24">
                  <c:v>1.2474489795918364</c:v>
                </c:pt>
                <c:pt idx="25">
                  <c:v>1.194150874635568</c:v>
                </c:pt>
                <c:pt idx="26">
                  <c:v>1.1940324190384413</c:v>
                </c:pt>
                <c:pt idx="27">
                  <c:v>1.2052459652640768</c:v>
                </c:pt>
                <c:pt idx="28">
                  <c:v>1.2158980803003692</c:v>
                </c:pt>
                <c:pt idx="29">
                  <c:v>1.1839897684141041</c:v>
                </c:pt>
                <c:pt idx="30">
                  <c:v>1.194179119174811</c:v>
                </c:pt>
                <c:pt idx="31">
                  <c:v>1.1988338192419825</c:v>
                </c:pt>
                <c:pt idx="32">
                  <c:v>1.2430735287878147</c:v>
                </c:pt>
                <c:pt idx="33">
                  <c:v>1.3164798985726558</c:v>
                </c:pt>
                <c:pt idx="34">
                  <c:v>1.3705387833670524</c:v>
                </c:pt>
                <c:pt idx="35">
                  <c:v>1.438670608430288</c:v>
                </c:pt>
                <c:pt idx="36">
                  <c:v>1.5443310657596374</c:v>
                </c:pt>
                <c:pt idx="37">
                  <c:v>1.5638349425791824</c:v>
                </c:pt>
                <c:pt idx="38">
                  <c:v>1.5703016323008931</c:v>
                </c:pt>
                <c:pt idx="39">
                  <c:v>1.5549224624060154</c:v>
                </c:pt>
                <c:pt idx="40">
                  <c:v>1.5444219809608715</c:v>
                </c:pt>
                <c:pt idx="41">
                  <c:v>1.5361461438507991</c:v>
                </c:pt>
                <c:pt idx="42">
                  <c:v>1.5289660656688022</c:v>
                </c:pt>
                <c:pt idx="43">
                  <c:v>1.5245071154345755</c:v>
                </c:pt>
                <c:pt idx="44">
                  <c:v>1.5167824726575712</c:v>
                </c:pt>
                <c:pt idx="45">
                  <c:v>1.5000549344906198</c:v>
                </c:pt>
                <c:pt idx="46">
                  <c:v>1.4974389624959927</c:v>
                </c:pt>
                <c:pt idx="47">
                  <c:v>1.556816247987328</c:v>
                </c:pt>
                <c:pt idx="48">
                  <c:v>1.664888092641637</c:v>
                </c:pt>
                <c:pt idx="49">
                  <c:v>1.7482993197278913</c:v>
                </c:pt>
                <c:pt idx="50">
                  <c:v>1.8089675218306998</c:v>
                </c:pt>
                <c:pt idx="51">
                  <c:v>1.9540876456652199</c:v>
                </c:pt>
                <c:pt idx="52">
                  <c:v>2.0152015724322512</c:v>
                </c:pt>
                <c:pt idx="53">
                  <c:v>1.9735956238165366</c:v>
                </c:pt>
                <c:pt idx="54">
                  <c:v>1.9174738495509742</c:v>
                </c:pt>
                <c:pt idx="55">
                  <c:v>1.853046968384344</c:v>
                </c:pt>
                <c:pt idx="56">
                  <c:v>1.8243717497421055</c:v>
                </c:pt>
                <c:pt idx="57">
                  <c:v>1.8491800108994914</c:v>
                </c:pt>
                <c:pt idx="58">
                  <c:v>1.8432183754822709</c:v>
                </c:pt>
                <c:pt idx="59">
                  <c:v>1.9229950985514686</c:v>
                </c:pt>
                <c:pt idx="60">
                  <c:v>1.871622868747485</c:v>
                </c:pt>
                <c:pt idx="61">
                  <c:v>1.8407030862730251</c:v>
                </c:pt>
                <c:pt idx="62">
                  <c:v>1.8783681911119618</c:v>
                </c:pt>
                <c:pt idx="63">
                  <c:v>1.9417862659316247</c:v>
                </c:pt>
                <c:pt idx="64">
                  <c:v>2.027252583320942</c:v>
                </c:pt>
                <c:pt idx="65">
                  <c:v>2.1441095941652595</c:v>
                </c:pt>
              </c:numCache>
            </c:numRef>
          </c:val>
          <c:smooth val="0"/>
        </c:ser>
        <c:ser>
          <c:idx val="2"/>
          <c:order val="1"/>
          <c:tx>
            <c:v>U.S. Metro Areas</c:v>
          </c:tx>
          <c:spPr>
            <a:ln w="38100">
              <a:solidFill>
                <a:prstClr val="black"/>
              </a:solidFill>
              <a:prstDash val="sysDash"/>
            </a:ln>
          </c:spPr>
          <c:marker>
            <c:symbol val="none"/>
          </c:marker>
          <c:cat>
            <c:numRef>
              <c:f>Sheet1!$BL$50:$BL$115</c:f>
              <c:numCache>
                <c:formatCode>General</c:formatCode>
                <c:ptCount val="66"/>
                <c:pt idx="0">
                  <c:v>1950</c:v>
                </c:pt>
                <c:pt idx="1">
                  <c:v>1951</c:v>
                </c:pt>
                <c:pt idx="2">
                  <c:v>1952</c:v>
                </c:pt>
                <c:pt idx="3">
                  <c:v>1953</c:v>
                </c:pt>
                <c:pt idx="4">
                  <c:v>1954</c:v>
                </c:pt>
                <c:pt idx="5">
                  <c:v>1955</c:v>
                </c:pt>
                <c:pt idx="6">
                  <c:v>1956</c:v>
                </c:pt>
                <c:pt idx="7">
                  <c:v>1957</c:v>
                </c:pt>
                <c:pt idx="8">
                  <c:v>1958</c:v>
                </c:pt>
                <c:pt idx="9">
                  <c:v>1959</c:v>
                </c:pt>
                <c:pt idx="10">
                  <c:v>1960</c:v>
                </c:pt>
                <c:pt idx="11">
                  <c:v>1961</c:v>
                </c:pt>
                <c:pt idx="12">
                  <c:v>1962</c:v>
                </c:pt>
                <c:pt idx="13">
                  <c:v>1963</c:v>
                </c:pt>
                <c:pt idx="14">
                  <c:v>1964</c:v>
                </c:pt>
                <c:pt idx="15">
                  <c:v>1965</c:v>
                </c:pt>
                <c:pt idx="16">
                  <c:v>1966</c:v>
                </c:pt>
                <c:pt idx="17">
                  <c:v>1967</c:v>
                </c:pt>
                <c:pt idx="18">
                  <c:v>1968</c:v>
                </c:pt>
                <c:pt idx="19">
                  <c:v>1969</c:v>
                </c:pt>
                <c:pt idx="20">
                  <c:v>1970</c:v>
                </c:pt>
                <c:pt idx="21">
                  <c:v>1971</c:v>
                </c:pt>
                <c:pt idx="22">
                  <c:v>1972</c:v>
                </c:pt>
                <c:pt idx="23">
                  <c:v>1973</c:v>
                </c:pt>
                <c:pt idx="24">
                  <c:v>1974</c:v>
                </c:pt>
                <c:pt idx="25">
                  <c:v>1975</c:v>
                </c:pt>
                <c:pt idx="26">
                  <c:v>1976</c:v>
                </c:pt>
                <c:pt idx="27">
                  <c:v>1977</c:v>
                </c:pt>
                <c:pt idx="28">
                  <c:v>1978</c:v>
                </c:pt>
                <c:pt idx="29">
                  <c:v>1979</c:v>
                </c:pt>
                <c:pt idx="30">
                  <c:v>1980</c:v>
                </c:pt>
                <c:pt idx="31">
                  <c:v>1981</c:v>
                </c:pt>
                <c:pt idx="32">
                  <c:v>1982</c:v>
                </c:pt>
                <c:pt idx="33">
                  <c:v>1983</c:v>
                </c:pt>
                <c:pt idx="34">
                  <c:v>1984</c:v>
                </c:pt>
                <c:pt idx="35">
                  <c:v>1985</c:v>
                </c:pt>
                <c:pt idx="36">
                  <c:v>1986</c:v>
                </c:pt>
                <c:pt idx="37">
                  <c:v>1987</c:v>
                </c:pt>
                <c:pt idx="38">
                  <c:v>1988</c:v>
                </c:pt>
                <c:pt idx="39">
                  <c:v>1989</c:v>
                </c:pt>
                <c:pt idx="40">
                  <c:v>1990</c:v>
                </c:pt>
                <c:pt idx="41">
                  <c:v>1991</c:v>
                </c:pt>
                <c:pt idx="42">
                  <c:v>1992</c:v>
                </c:pt>
                <c:pt idx="43">
                  <c:v>1993</c:v>
                </c:pt>
                <c:pt idx="44">
                  <c:v>1994</c:v>
                </c:pt>
                <c:pt idx="45">
                  <c:v>1995</c:v>
                </c:pt>
                <c:pt idx="46">
                  <c:v>1996</c:v>
                </c:pt>
                <c:pt idx="47">
                  <c:v>1997</c:v>
                </c:pt>
                <c:pt idx="48">
                  <c:v>1998</c:v>
                </c:pt>
                <c:pt idx="49">
                  <c:v>1999</c:v>
                </c:pt>
                <c:pt idx="50">
                  <c:v>2000</c:v>
                </c:pt>
                <c:pt idx="51">
                  <c:v>2001</c:v>
                </c:pt>
                <c:pt idx="52">
                  <c:v>2002</c:v>
                </c:pt>
                <c:pt idx="53">
                  <c:v>2003</c:v>
                </c:pt>
                <c:pt idx="54">
                  <c:v>2004</c:v>
                </c:pt>
                <c:pt idx="55">
                  <c:v>2005</c:v>
                </c:pt>
                <c:pt idx="56">
                  <c:v>2006</c:v>
                </c:pt>
                <c:pt idx="57">
                  <c:v>2007</c:v>
                </c:pt>
                <c:pt idx="58">
                  <c:v>2008</c:v>
                </c:pt>
                <c:pt idx="59">
                  <c:v>2009</c:v>
                </c:pt>
                <c:pt idx="60">
                  <c:v>2010</c:v>
                </c:pt>
                <c:pt idx="61">
                  <c:v>2011</c:v>
                </c:pt>
                <c:pt idx="62">
                  <c:v>2012</c:v>
                </c:pt>
                <c:pt idx="63">
                  <c:v>2013</c:v>
                </c:pt>
                <c:pt idx="64">
                  <c:v>2014</c:v>
                </c:pt>
                <c:pt idx="65">
                  <c:v>2015</c:v>
                </c:pt>
              </c:numCache>
            </c:numRef>
          </c:cat>
          <c:val>
            <c:numRef>
              <c:f>Sheet1!$BZ$50:$BZ$115</c:f>
              <c:numCache>
                <c:formatCode>0.00</c:formatCode>
                <c:ptCount val="66"/>
                <c:pt idx="0">
                  <c:v>1</c:v>
                </c:pt>
                <c:pt idx="1">
                  <c:v>0.95836501212845304</c:v>
                </c:pt>
                <c:pt idx="2">
                  <c:v>0.97765963730876027</c:v>
                </c:pt>
                <c:pt idx="3">
                  <c:v>1.0292752082225767</c:v>
                </c:pt>
                <c:pt idx="4">
                  <c:v>1.0657097288676236</c:v>
                </c:pt>
                <c:pt idx="5">
                  <c:v>1.0846967325840566</c:v>
                </c:pt>
                <c:pt idx="6">
                  <c:v>1.0906635802469136</c:v>
                </c:pt>
                <c:pt idx="7">
                  <c:v>1.0780079130247482</c:v>
                </c:pt>
                <c:pt idx="8">
                  <c:v>1.0632688541185276</c:v>
                </c:pt>
                <c:pt idx="9">
                  <c:v>1.0732213914032098</c:v>
                </c:pt>
                <c:pt idx="10">
                  <c:v>1.0699002807629008</c:v>
                </c:pt>
                <c:pt idx="11">
                  <c:v>1.0700485400800861</c:v>
                </c:pt>
                <c:pt idx="12">
                  <c:v>1.0735374579124584</c:v>
                </c:pt>
                <c:pt idx="13">
                  <c:v>1.0709668703495867</c:v>
                </c:pt>
                <c:pt idx="14">
                  <c:v>1.0684589800443463</c:v>
                </c:pt>
                <c:pt idx="15">
                  <c:v>1.0628102850325074</c:v>
                </c:pt>
                <c:pt idx="16">
                  <c:v>1.0469613530838022</c:v>
                </c:pt>
                <c:pt idx="17">
                  <c:v>1.0374005203550658</c:v>
                </c:pt>
                <c:pt idx="18">
                  <c:v>1.02093597188965</c:v>
                </c:pt>
                <c:pt idx="19">
                  <c:v>1.0072864057239055</c:v>
                </c:pt>
                <c:pt idx="20">
                  <c:v>0.99844599844599824</c:v>
                </c:pt>
                <c:pt idx="21">
                  <c:v>1.0033589866923198</c:v>
                </c:pt>
                <c:pt idx="22">
                  <c:v>1.0072083420813212</c:v>
                </c:pt>
                <c:pt idx="23">
                  <c:v>0.98331802877257424</c:v>
                </c:pt>
                <c:pt idx="24">
                  <c:v>0.92929292929292939</c:v>
                </c:pt>
                <c:pt idx="25">
                  <c:v>0.89622414622414626</c:v>
                </c:pt>
                <c:pt idx="26">
                  <c:v>0.8915858983312609</c:v>
                </c:pt>
                <c:pt idx="27">
                  <c:v>0.88863276184987738</c:v>
                </c:pt>
                <c:pt idx="28">
                  <c:v>0.88971315529179007</c:v>
                </c:pt>
                <c:pt idx="29">
                  <c:v>0.86648606459927191</c:v>
                </c:pt>
                <c:pt idx="30">
                  <c:v>0.84444363213965135</c:v>
                </c:pt>
                <c:pt idx="31">
                  <c:v>0.83584193584193589</c:v>
                </c:pt>
                <c:pt idx="32">
                  <c:v>0.85092785092785095</c:v>
                </c:pt>
                <c:pt idx="33">
                  <c:v>0.86792102723966469</c:v>
                </c:pt>
                <c:pt idx="34">
                  <c:v>0.87697961326450269</c:v>
                </c:pt>
                <c:pt idx="35">
                  <c:v>0.90413795273608366</c:v>
                </c:pt>
                <c:pt idx="36">
                  <c:v>0.94784574136426014</c:v>
                </c:pt>
                <c:pt idx="37">
                  <c:v>0.95448813101142871</c:v>
                </c:pt>
                <c:pt idx="38">
                  <c:v>0.95416633984364818</c:v>
                </c:pt>
                <c:pt idx="39">
                  <c:v>0.94502037923090609</c:v>
                </c:pt>
                <c:pt idx="40">
                  <c:v>0.93416746770880976</c:v>
                </c:pt>
                <c:pt idx="41">
                  <c:v>0.92884147341076206</c:v>
                </c:pt>
                <c:pt idx="42">
                  <c:v>0.92582292946459011</c:v>
                </c:pt>
                <c:pt idx="43">
                  <c:v>0.91978483562641977</c:v>
                </c:pt>
                <c:pt idx="44">
                  <c:v>0.92029875179046439</c:v>
                </c:pt>
                <c:pt idx="45">
                  <c:v>0.91889283140965516</c:v>
                </c:pt>
                <c:pt idx="46">
                  <c:v>0.91742027605901932</c:v>
                </c:pt>
                <c:pt idx="47">
                  <c:v>0.9252650516281048</c:v>
                </c:pt>
                <c:pt idx="48">
                  <c:v>0.94733809682919112</c:v>
                </c:pt>
                <c:pt idx="49">
                  <c:v>0.95876576837875238</c:v>
                </c:pt>
                <c:pt idx="50">
                  <c:v>0.96036405088909649</c:v>
                </c:pt>
                <c:pt idx="51">
                  <c:v>0.97954004789597038</c:v>
                </c:pt>
                <c:pt idx="52">
                  <c:v>1.0117352289483437</c:v>
                </c:pt>
                <c:pt idx="53">
                  <c:v>1.0184606662269895</c:v>
                </c:pt>
                <c:pt idx="54">
                  <c:v>1.0183072592442366</c:v>
                </c:pt>
                <c:pt idx="55">
                  <c:v>1.0103922984094935</c:v>
                </c:pt>
                <c:pt idx="56">
                  <c:v>1.0150260640099096</c:v>
                </c:pt>
                <c:pt idx="57">
                  <c:v>1.0327168093480978</c:v>
                </c:pt>
                <c:pt idx="58">
                  <c:v>1.024600414480338</c:v>
                </c:pt>
                <c:pt idx="59">
                  <c:v>1.0590305327074945</c:v>
                </c:pt>
                <c:pt idx="60">
                  <c:v>1.034292042449517</c:v>
                </c:pt>
                <c:pt idx="61">
                  <c:v>1.0111956802182005</c:v>
                </c:pt>
                <c:pt idx="62">
                  <c:v>1.0174071212563669</c:v>
                </c:pt>
                <c:pt idx="63">
                  <c:v>1.0350628225483023</c:v>
                </c:pt>
                <c:pt idx="64">
                  <c:v>1.0564850421167182</c:v>
                </c:pt>
                <c:pt idx="65">
                  <c:v>1.0987144813676804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3208320"/>
        <c:axId val="153209856"/>
      </c:lineChart>
      <c:catAx>
        <c:axId val="153208320"/>
        <c:scaling>
          <c:orientation val="minMax"/>
        </c:scaling>
        <c:delete val="0"/>
        <c:axPos val="b"/>
        <c:majorGridlines/>
        <c:numFmt formatCode="General" sourceLinked="1"/>
        <c:majorTickMark val="none"/>
        <c:minorTickMark val="none"/>
        <c:tickLblPos val="nextTo"/>
        <c:crossAx val="153209856"/>
        <c:crosses val="autoZero"/>
        <c:auto val="1"/>
        <c:lblAlgn val="ctr"/>
        <c:lblOffset val="100"/>
        <c:tickLblSkip val="5"/>
        <c:tickMarkSkip val="5"/>
        <c:noMultiLvlLbl val="0"/>
      </c:catAx>
      <c:valAx>
        <c:axId val="153209856"/>
        <c:scaling>
          <c:orientation val="minMax"/>
          <c:max val="2.2000000000000002"/>
          <c:min val="0.8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1950 = 100%</a:t>
                </a:r>
              </a:p>
            </c:rich>
          </c:tx>
          <c:layout/>
          <c:overlay val="0"/>
        </c:title>
        <c:numFmt formatCode="0.00" sourceLinked="1"/>
        <c:majorTickMark val="none"/>
        <c:minorTickMark val="none"/>
        <c:tickLblPos val="nextTo"/>
        <c:crossAx val="153208320"/>
        <c:crosses val="autoZero"/>
        <c:crossBetween val="midCat"/>
        <c:majorUnit val="0.1"/>
      </c:valAx>
    </c:plotArea>
    <c:legend>
      <c:legendPos val="b"/>
      <c:layout/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400" dirty="0"/>
              <a:t>Increase in Berkeley Median Stabilized Rent Compared with Increase in CPI, 1979 - 2014</a:t>
            </a:r>
          </a:p>
        </c:rich>
      </c:tx>
      <c:layout/>
      <c:overlay val="1"/>
    </c:title>
    <c:autoTitleDeleted val="0"/>
    <c:plotArea>
      <c:layout>
        <c:manualLayout>
          <c:layoutTarget val="inner"/>
          <c:xMode val="edge"/>
          <c:yMode val="edge"/>
          <c:x val="7.1265764976070858E-2"/>
          <c:y val="1.6374300644775283E-2"/>
          <c:w val="0.91993976829003832"/>
          <c:h val="0.86194886989287689"/>
        </c:manualLayout>
      </c:layout>
      <c:lineChart>
        <c:grouping val="standard"/>
        <c:varyColors val="0"/>
        <c:ser>
          <c:idx val="3"/>
          <c:order val="0"/>
          <c:tx>
            <c:strRef>
              <c:f>'[Chart in Microsoft PowerPoint]Sheet1'!$P$4</c:f>
              <c:strCache>
                <c:ptCount val="1"/>
                <c:pt idx="0">
                  <c:v>Median Rent + CPI</c:v>
                </c:pt>
              </c:strCache>
            </c:strRef>
          </c:tx>
          <c:spPr>
            <a:ln w="82550">
              <a:solidFill>
                <a:prstClr val="black"/>
              </a:solidFill>
              <a:prstDash val="sysDot"/>
            </a:ln>
          </c:spPr>
          <c:marker>
            <c:symbol val="none"/>
          </c:marker>
          <c:cat>
            <c:numRef>
              <c:f>'[Chart in Microsoft PowerPoint]Sheet1'!$N$5:$N$43</c:f>
              <c:numCache>
                <c:formatCode>General</c:formatCode>
                <c:ptCount val="39"/>
                <c:pt idx="0">
                  <c:v>1978</c:v>
                </c:pt>
                <c:pt idx="1">
                  <c:v>1979</c:v>
                </c:pt>
                <c:pt idx="2">
                  <c:v>1980</c:v>
                </c:pt>
                <c:pt idx="3">
                  <c:v>1981</c:v>
                </c:pt>
                <c:pt idx="4">
                  <c:v>1982</c:v>
                </c:pt>
                <c:pt idx="5">
                  <c:v>1983</c:v>
                </c:pt>
                <c:pt idx="6">
                  <c:v>1984</c:v>
                </c:pt>
                <c:pt idx="7">
                  <c:v>1985</c:v>
                </c:pt>
                <c:pt idx="8">
                  <c:v>1986</c:v>
                </c:pt>
                <c:pt idx="9">
                  <c:v>1987</c:v>
                </c:pt>
                <c:pt idx="10">
                  <c:v>1988</c:v>
                </c:pt>
                <c:pt idx="11">
                  <c:v>1989</c:v>
                </c:pt>
                <c:pt idx="12">
                  <c:v>1990</c:v>
                </c:pt>
                <c:pt idx="13">
                  <c:v>1991</c:v>
                </c:pt>
                <c:pt idx="14">
                  <c:v>1991</c:v>
                </c:pt>
                <c:pt idx="15">
                  <c:v>1992</c:v>
                </c:pt>
                <c:pt idx="16">
                  <c:v>1993</c:v>
                </c:pt>
                <c:pt idx="17">
                  <c:v>1994</c:v>
                </c:pt>
                <c:pt idx="18">
                  <c:v>1995</c:v>
                </c:pt>
                <c:pt idx="19">
                  <c:v>1996</c:v>
                </c:pt>
                <c:pt idx="20">
                  <c:v>1997</c:v>
                </c:pt>
                <c:pt idx="21">
                  <c:v>1998</c:v>
                </c:pt>
                <c:pt idx="22">
                  <c:v>1999</c:v>
                </c:pt>
                <c:pt idx="23">
                  <c:v>2000</c:v>
                </c:pt>
                <c:pt idx="24">
                  <c:v>2001</c:v>
                </c:pt>
                <c:pt idx="25">
                  <c:v>2002</c:v>
                </c:pt>
                <c:pt idx="26">
                  <c:v>2003</c:v>
                </c:pt>
                <c:pt idx="27">
                  <c:v>2004</c:v>
                </c:pt>
                <c:pt idx="28">
                  <c:v>2005</c:v>
                </c:pt>
                <c:pt idx="29">
                  <c:v>2006</c:v>
                </c:pt>
                <c:pt idx="30">
                  <c:v>2007</c:v>
                </c:pt>
                <c:pt idx="31">
                  <c:v>2008</c:v>
                </c:pt>
                <c:pt idx="32">
                  <c:v>2009</c:v>
                </c:pt>
                <c:pt idx="33">
                  <c:v>2010</c:v>
                </c:pt>
                <c:pt idx="34">
                  <c:v>2011</c:v>
                </c:pt>
                <c:pt idx="35">
                  <c:v>2012</c:v>
                </c:pt>
                <c:pt idx="36">
                  <c:v>2013</c:v>
                </c:pt>
                <c:pt idx="37">
                  <c:v>2014</c:v>
                </c:pt>
                <c:pt idx="38">
                  <c:v>2015</c:v>
                </c:pt>
              </c:numCache>
            </c:numRef>
          </c:cat>
          <c:val>
            <c:numRef>
              <c:f>'[Chart in Microsoft PowerPoint]Sheet1'!$P$5:$P$43</c:f>
              <c:numCache>
                <c:formatCode>"$"#,##0</c:formatCode>
                <c:ptCount val="39"/>
                <c:pt idx="0">
                  <c:v>212</c:v>
                </c:pt>
                <c:pt idx="1">
                  <c:v>212</c:v>
                </c:pt>
                <c:pt idx="2">
                  <c:v>244.19484240687683</c:v>
                </c:pt>
                <c:pt idx="3">
                  <c:v>275.78223495702008</c:v>
                </c:pt>
                <c:pt idx="4">
                  <c:v>296.4355300859599</c:v>
                </c:pt>
                <c:pt idx="5">
                  <c:v>298.86532951289405</c:v>
                </c:pt>
                <c:pt idx="6">
                  <c:v>315.87392550143272</c:v>
                </c:pt>
                <c:pt idx="7">
                  <c:v>329.23782234957031</c:v>
                </c:pt>
                <c:pt idx="8">
                  <c:v>338.95702005730669</c:v>
                </c:pt>
                <c:pt idx="9">
                  <c:v>350.49856733524371</c:v>
                </c:pt>
                <c:pt idx="10">
                  <c:v>365.98853868194857</c:v>
                </c:pt>
                <c:pt idx="11">
                  <c:v>383.90830945558758</c:v>
                </c:pt>
                <c:pt idx="12">
                  <c:v>401.22063037249296</c:v>
                </c:pt>
                <c:pt idx="13">
                  <c:v>418.83667621776522</c:v>
                </c:pt>
                <c:pt idx="14">
                  <c:v>418.83667621776522</c:v>
                </c:pt>
                <c:pt idx="15">
                  <c:v>432.80802292263627</c:v>
                </c:pt>
                <c:pt idx="16">
                  <c:v>444.34957020057328</c:v>
                </c:pt>
                <c:pt idx="17">
                  <c:v>451.63896848137551</c:v>
                </c:pt>
                <c:pt idx="18">
                  <c:v>460.44699140401161</c:v>
                </c:pt>
                <c:pt idx="19">
                  <c:v>471.07736389684834</c:v>
                </c:pt>
                <c:pt idx="20">
                  <c:v>487.17478510028684</c:v>
                </c:pt>
                <c:pt idx="21">
                  <c:v>502.6647564469917</c:v>
                </c:pt>
                <c:pt idx="22">
                  <c:v>523.92550143266499</c:v>
                </c:pt>
                <c:pt idx="23">
                  <c:v>547.31232091690572</c:v>
                </c:pt>
                <c:pt idx="24">
                  <c:v>576.77363896848169</c:v>
                </c:pt>
                <c:pt idx="25">
                  <c:v>586.18911174785137</c:v>
                </c:pt>
                <c:pt idx="26">
                  <c:v>596.51575931232128</c:v>
                </c:pt>
                <c:pt idx="27">
                  <c:v>603.80515759312357</c:v>
                </c:pt>
                <c:pt idx="28">
                  <c:v>615.65042979942723</c:v>
                </c:pt>
                <c:pt idx="29">
                  <c:v>635.39255014326682</c:v>
                </c:pt>
                <c:pt idx="30">
                  <c:v>656.19163323782266</c:v>
                </c:pt>
                <c:pt idx="31">
                  <c:v>676.59891117478537</c:v>
                </c:pt>
                <c:pt idx="32">
                  <c:v>681.54355300859629</c:v>
                </c:pt>
                <c:pt idx="33">
                  <c:v>690.8800573065904</c:v>
                </c:pt>
                <c:pt idx="34">
                  <c:v>708.86361031518641</c:v>
                </c:pt>
                <c:pt idx="35">
                  <c:v>727.87679083094577</c:v>
                </c:pt>
                <c:pt idx="36">
                  <c:v>740.76687679083113</c:v>
                </c:pt>
                <c:pt idx="37">
                  <c:v>765.3412607449859</c:v>
                </c:pt>
                <c:pt idx="38">
                  <c:v>779.73174785100309</c:v>
                </c:pt>
              </c:numCache>
            </c:numRef>
          </c:val>
          <c:smooth val="0"/>
        </c:ser>
        <c:ser>
          <c:idx val="0"/>
          <c:order val="1"/>
          <c:tx>
            <c:strRef>
              <c:f>'[Chart in Microsoft PowerPoint]Sheet1'!$R$4</c:f>
              <c:strCache>
                <c:ptCount val="1"/>
                <c:pt idx="0">
                  <c:v>Median Rent + AGA</c:v>
                </c:pt>
              </c:strCache>
            </c:strRef>
          </c:tx>
          <c:spPr>
            <a:ln w="63500">
              <a:solidFill>
                <a:srgbClr val="9BBB59">
                  <a:lumMod val="50000"/>
                </a:srgbClr>
              </a:solidFill>
            </a:ln>
          </c:spPr>
          <c:marker>
            <c:symbol val="circle"/>
            <c:size val="7"/>
            <c:spPr>
              <a:solidFill>
                <a:srgbClr val="9BBB59">
                  <a:lumMod val="50000"/>
                </a:srgbClr>
              </a:solidFill>
            </c:spPr>
          </c:marker>
          <c:cat>
            <c:numRef>
              <c:f>'[Chart in Microsoft PowerPoint]Sheet1'!$N$5:$N$43</c:f>
              <c:numCache>
                <c:formatCode>General</c:formatCode>
                <c:ptCount val="39"/>
                <c:pt idx="0">
                  <c:v>1978</c:v>
                </c:pt>
                <c:pt idx="1">
                  <c:v>1979</c:v>
                </c:pt>
                <c:pt idx="2">
                  <c:v>1980</c:v>
                </c:pt>
                <c:pt idx="3">
                  <c:v>1981</c:v>
                </c:pt>
                <c:pt idx="4">
                  <c:v>1982</c:v>
                </c:pt>
                <c:pt idx="5">
                  <c:v>1983</c:v>
                </c:pt>
                <c:pt idx="6">
                  <c:v>1984</c:v>
                </c:pt>
                <c:pt idx="7">
                  <c:v>1985</c:v>
                </c:pt>
                <c:pt idx="8">
                  <c:v>1986</c:v>
                </c:pt>
                <c:pt idx="9">
                  <c:v>1987</c:v>
                </c:pt>
                <c:pt idx="10">
                  <c:v>1988</c:v>
                </c:pt>
                <c:pt idx="11">
                  <c:v>1989</c:v>
                </c:pt>
                <c:pt idx="12">
                  <c:v>1990</c:v>
                </c:pt>
                <c:pt idx="13">
                  <c:v>1991</c:v>
                </c:pt>
                <c:pt idx="14">
                  <c:v>1991</c:v>
                </c:pt>
                <c:pt idx="15">
                  <c:v>1992</c:v>
                </c:pt>
                <c:pt idx="16">
                  <c:v>1993</c:v>
                </c:pt>
                <c:pt idx="17">
                  <c:v>1994</c:v>
                </c:pt>
                <c:pt idx="18">
                  <c:v>1995</c:v>
                </c:pt>
                <c:pt idx="19">
                  <c:v>1996</c:v>
                </c:pt>
                <c:pt idx="20">
                  <c:v>1997</c:v>
                </c:pt>
                <c:pt idx="21">
                  <c:v>1998</c:v>
                </c:pt>
                <c:pt idx="22">
                  <c:v>1999</c:v>
                </c:pt>
                <c:pt idx="23">
                  <c:v>2000</c:v>
                </c:pt>
                <c:pt idx="24">
                  <c:v>2001</c:v>
                </c:pt>
                <c:pt idx="25">
                  <c:v>2002</c:v>
                </c:pt>
                <c:pt idx="26">
                  <c:v>2003</c:v>
                </c:pt>
                <c:pt idx="27">
                  <c:v>2004</c:v>
                </c:pt>
                <c:pt idx="28">
                  <c:v>2005</c:v>
                </c:pt>
                <c:pt idx="29">
                  <c:v>2006</c:v>
                </c:pt>
                <c:pt idx="30">
                  <c:v>2007</c:v>
                </c:pt>
                <c:pt idx="31">
                  <c:v>2008</c:v>
                </c:pt>
                <c:pt idx="32">
                  <c:v>2009</c:v>
                </c:pt>
                <c:pt idx="33">
                  <c:v>2010</c:v>
                </c:pt>
                <c:pt idx="34">
                  <c:v>2011</c:v>
                </c:pt>
                <c:pt idx="35">
                  <c:v>2012</c:v>
                </c:pt>
                <c:pt idx="36">
                  <c:v>2013</c:v>
                </c:pt>
                <c:pt idx="37">
                  <c:v>2014</c:v>
                </c:pt>
                <c:pt idx="38">
                  <c:v>2015</c:v>
                </c:pt>
              </c:numCache>
            </c:numRef>
          </c:cat>
          <c:val>
            <c:numRef>
              <c:f>'[Chart in Microsoft PowerPoint]Sheet1'!$R$5:$R$27</c:f>
              <c:numCache>
                <c:formatCode>"$"#,##0</c:formatCode>
                <c:ptCount val="23"/>
                <c:pt idx="0">
                  <c:v>212</c:v>
                </c:pt>
                <c:pt idx="1">
                  <c:v>212</c:v>
                </c:pt>
                <c:pt idx="2">
                  <c:v>223</c:v>
                </c:pt>
                <c:pt idx="3">
                  <c:v>234.15</c:v>
                </c:pt>
                <c:pt idx="4">
                  <c:v>255.22350000000003</c:v>
                </c:pt>
                <c:pt idx="5">
                  <c:v>267.34661625000007</c:v>
                </c:pt>
                <c:pt idx="6">
                  <c:v>267.34661625000007</c:v>
                </c:pt>
                <c:pt idx="7">
                  <c:v>272.69354857500008</c:v>
                </c:pt>
                <c:pt idx="8">
                  <c:v>283.37435503225009</c:v>
                </c:pt>
                <c:pt idx="9">
                  <c:v>293.29245745837881</c:v>
                </c:pt>
                <c:pt idx="10">
                  <c:v>318.29245745837881</c:v>
                </c:pt>
                <c:pt idx="11">
                  <c:v>327.84123118213017</c:v>
                </c:pt>
                <c:pt idx="12">
                  <c:v>343.84123118213017</c:v>
                </c:pt>
                <c:pt idx="13">
                  <c:v>360.84123118213017</c:v>
                </c:pt>
                <c:pt idx="14">
                  <c:v>461.1912311821302</c:v>
                </c:pt>
                <c:pt idx="15">
                  <c:v>487.1912311821302</c:v>
                </c:pt>
                <c:pt idx="16">
                  <c:v>507.1912311821302</c:v>
                </c:pt>
                <c:pt idx="17">
                  <c:v>525.1912311821302</c:v>
                </c:pt>
                <c:pt idx="18">
                  <c:v>533.0690996498621</c:v>
                </c:pt>
                <c:pt idx="19">
                  <c:v>538.39979064636077</c:v>
                </c:pt>
                <c:pt idx="20">
                  <c:v>544.59138823879391</c:v>
                </c:pt>
                <c:pt idx="21">
                  <c:v>548.94811934470431</c:v>
                </c:pt>
                <c:pt idx="22">
                  <c:v>554.4376005381514</c:v>
                </c:pt>
              </c:numCache>
            </c:numRef>
          </c:val>
          <c:smooth val="0"/>
        </c:ser>
        <c:ser>
          <c:idx val="1"/>
          <c:order val="2"/>
          <c:tx>
            <c:strRef>
              <c:f>'[Chart in Microsoft PowerPoint]Sheet1'!$S$4</c:f>
              <c:strCache>
                <c:ptCount val="1"/>
                <c:pt idx="0">
                  <c:v>Median After Vacancy Decontrol</c:v>
                </c:pt>
              </c:strCache>
            </c:strRef>
          </c:tx>
          <c:spPr>
            <a:ln w="63500">
              <a:solidFill>
                <a:srgbClr val="C0504D">
                  <a:lumMod val="75000"/>
                </a:srgbClr>
              </a:solidFill>
            </a:ln>
          </c:spPr>
          <c:marker>
            <c:symbol val="square"/>
            <c:size val="6"/>
          </c:marker>
          <c:cat>
            <c:numRef>
              <c:f>'[Chart in Microsoft PowerPoint]Sheet1'!$N$5:$N$43</c:f>
              <c:numCache>
                <c:formatCode>General</c:formatCode>
                <c:ptCount val="39"/>
                <c:pt idx="0">
                  <c:v>1978</c:v>
                </c:pt>
                <c:pt idx="1">
                  <c:v>1979</c:v>
                </c:pt>
                <c:pt idx="2">
                  <c:v>1980</c:v>
                </c:pt>
                <c:pt idx="3">
                  <c:v>1981</c:v>
                </c:pt>
                <c:pt idx="4">
                  <c:v>1982</c:v>
                </c:pt>
                <c:pt idx="5">
                  <c:v>1983</c:v>
                </c:pt>
                <c:pt idx="6">
                  <c:v>1984</c:v>
                </c:pt>
                <c:pt idx="7">
                  <c:v>1985</c:v>
                </c:pt>
                <c:pt idx="8">
                  <c:v>1986</c:v>
                </c:pt>
                <c:pt idx="9">
                  <c:v>1987</c:v>
                </c:pt>
                <c:pt idx="10">
                  <c:v>1988</c:v>
                </c:pt>
                <c:pt idx="11">
                  <c:v>1989</c:v>
                </c:pt>
                <c:pt idx="12">
                  <c:v>1990</c:v>
                </c:pt>
                <c:pt idx="13">
                  <c:v>1991</c:v>
                </c:pt>
                <c:pt idx="14">
                  <c:v>1991</c:v>
                </c:pt>
                <c:pt idx="15">
                  <c:v>1992</c:v>
                </c:pt>
                <c:pt idx="16">
                  <c:v>1993</c:v>
                </c:pt>
                <c:pt idx="17">
                  <c:v>1994</c:v>
                </c:pt>
                <c:pt idx="18">
                  <c:v>1995</c:v>
                </c:pt>
                <c:pt idx="19">
                  <c:v>1996</c:v>
                </c:pt>
                <c:pt idx="20">
                  <c:v>1997</c:v>
                </c:pt>
                <c:pt idx="21">
                  <c:v>1998</c:v>
                </c:pt>
                <c:pt idx="22">
                  <c:v>1999</c:v>
                </c:pt>
                <c:pt idx="23">
                  <c:v>2000</c:v>
                </c:pt>
                <c:pt idx="24">
                  <c:v>2001</c:v>
                </c:pt>
                <c:pt idx="25">
                  <c:v>2002</c:v>
                </c:pt>
                <c:pt idx="26">
                  <c:v>2003</c:v>
                </c:pt>
                <c:pt idx="27">
                  <c:v>2004</c:v>
                </c:pt>
                <c:pt idx="28">
                  <c:v>2005</c:v>
                </c:pt>
                <c:pt idx="29">
                  <c:v>2006</c:v>
                </c:pt>
                <c:pt idx="30">
                  <c:v>2007</c:v>
                </c:pt>
                <c:pt idx="31">
                  <c:v>2008</c:v>
                </c:pt>
                <c:pt idx="32">
                  <c:v>2009</c:v>
                </c:pt>
                <c:pt idx="33">
                  <c:v>2010</c:v>
                </c:pt>
                <c:pt idx="34">
                  <c:v>2011</c:v>
                </c:pt>
                <c:pt idx="35">
                  <c:v>2012</c:v>
                </c:pt>
                <c:pt idx="36">
                  <c:v>2013</c:v>
                </c:pt>
                <c:pt idx="37">
                  <c:v>2014</c:v>
                </c:pt>
                <c:pt idx="38">
                  <c:v>2015</c:v>
                </c:pt>
              </c:numCache>
            </c:numRef>
          </c:cat>
          <c:val>
            <c:numRef>
              <c:f>'[Chart in Microsoft PowerPoint]Sheet1'!$S$5:$S$42</c:f>
              <c:numCache>
                <c:formatCode>General</c:formatCode>
                <c:ptCount val="38"/>
                <c:pt idx="18" formatCode="&quot;$&quot;#,##0">
                  <c:v>533</c:v>
                </c:pt>
                <c:pt idx="19" formatCode="&quot;$&quot;#,##0">
                  <c:v>569.71273309990806</c:v>
                </c:pt>
                <c:pt idx="20" formatCode="&quot;$&quot;#,##0">
                  <c:v>606.35636654995403</c:v>
                </c:pt>
                <c:pt idx="21" formatCode="&quot;$&quot;#,##0">
                  <c:v>643</c:v>
                </c:pt>
                <c:pt idx="22" formatCode="&quot;$&quot;#,##0">
                  <c:v>690</c:v>
                </c:pt>
                <c:pt idx="23" formatCode="&quot;$&quot;#,##0">
                  <c:v>750</c:v>
                </c:pt>
                <c:pt idx="24" formatCode="&quot;$&quot;#,##0">
                  <c:v>810</c:v>
                </c:pt>
                <c:pt idx="25" formatCode="&quot;$&quot;#,##0">
                  <c:v>882</c:v>
                </c:pt>
                <c:pt idx="26" formatCode="&quot;$&quot;#,##0">
                  <c:v>900</c:v>
                </c:pt>
                <c:pt idx="27" formatCode="&quot;$&quot;#,##0">
                  <c:v>932</c:v>
                </c:pt>
                <c:pt idx="28" formatCode="&quot;$&quot;#,##0">
                  <c:v>950</c:v>
                </c:pt>
                <c:pt idx="29" formatCode="&quot;$&quot;#,##0">
                  <c:v>994</c:v>
                </c:pt>
                <c:pt idx="30" formatCode="&quot;$&quot;#,##0">
                  <c:v>1042</c:v>
                </c:pt>
                <c:pt idx="31" formatCode="&quot;$&quot;#,##0">
                  <c:v>1100</c:v>
                </c:pt>
                <c:pt idx="32" formatCode="&quot;$&quot;#,##0">
                  <c:v>1150</c:v>
                </c:pt>
                <c:pt idx="33" formatCode="&quot;$&quot;#,##0">
                  <c:v>1159</c:v>
                </c:pt>
                <c:pt idx="34" formatCode="&quot;$&quot;#,##0">
                  <c:v>1195</c:v>
                </c:pt>
                <c:pt idx="35" formatCode="&quot;$&quot;#,##0">
                  <c:v>1236</c:v>
                </c:pt>
                <c:pt idx="36" formatCode="&quot;$&quot;#,##0">
                  <c:v>1300</c:v>
                </c:pt>
                <c:pt idx="37" formatCode="&quot;$&quot;#,##0">
                  <c:v>1375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3416448"/>
        <c:axId val="153417984"/>
      </c:lineChart>
      <c:catAx>
        <c:axId val="153416448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53417984"/>
        <c:crossesAt val="0"/>
        <c:auto val="1"/>
        <c:lblAlgn val="ctr"/>
        <c:lblOffset val="100"/>
        <c:noMultiLvlLbl val="0"/>
      </c:catAx>
      <c:valAx>
        <c:axId val="153417984"/>
        <c:scaling>
          <c:orientation val="minMax"/>
          <c:max val="1700"/>
        </c:scaling>
        <c:delete val="0"/>
        <c:axPos val="l"/>
        <c:majorGridlines/>
        <c:numFmt formatCode="&quot;$&quot;#,##0" sourceLinked="1"/>
        <c:majorTickMark val="cross"/>
        <c:minorTickMark val="none"/>
        <c:tickLblPos val="nextTo"/>
        <c:crossAx val="153416448"/>
        <c:crosses val="autoZero"/>
        <c:crossBetween val="midCat"/>
        <c:majorUnit val="100"/>
      </c:valAx>
    </c:plotArea>
    <c:legend>
      <c:legendPos val="b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0.30364</cdr:x>
      <cdr:y>0.33427</cdr:y>
    </cdr:from>
    <cdr:to>
      <cdr:x>0.34026</cdr:x>
      <cdr:y>0.46722</cdr:y>
    </cdr:to>
    <cdr:sp macro="" textlink="">
      <cdr:nvSpPr>
        <cdr:cNvPr id="2" name="Down Arrow 1"/>
        <cdr:cNvSpPr/>
      </cdr:nvSpPr>
      <cdr:spPr>
        <a:xfrm xmlns:a="http://schemas.openxmlformats.org/drawingml/2006/main" rot="1512251">
          <a:off x="2498849" y="1783010"/>
          <a:ext cx="301368" cy="709155"/>
        </a:xfrm>
        <a:prstGeom xmlns:a="http://schemas.openxmlformats.org/drawingml/2006/main" prst="downArrow">
          <a:avLst>
            <a:gd name="adj1" fmla="val 50000"/>
            <a:gd name="adj2" fmla="val 50000"/>
          </a:avLst>
        </a:prstGeom>
        <a:solidFill xmlns:a="http://schemas.openxmlformats.org/drawingml/2006/main">
          <a:srgbClr val="00B050"/>
        </a:solidFill>
        <a:ln xmlns:a="http://schemas.openxmlformats.org/drawingml/2006/main" w="25400" cap="flat" cmpd="sng" algn="ctr">
          <a:solidFill>
            <a:schemeClr val="accent3">
              <a:lumMod val="50000"/>
            </a:scheme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en-US" dirty="0">
            <a:solidFill>
              <a:sysClr val="windowText" lastClr="000000"/>
            </a:solidFill>
          </a:endParaRPr>
        </a:p>
      </cdr:txBody>
    </cdr:sp>
  </cdr:relSizeAnchor>
  <cdr:relSizeAnchor xmlns:cdr="http://schemas.openxmlformats.org/drawingml/2006/chartDrawing">
    <cdr:from>
      <cdr:x>0.60931</cdr:x>
      <cdr:y>0.12054</cdr:y>
    </cdr:from>
    <cdr:to>
      <cdr:x>0.64594</cdr:x>
      <cdr:y>0.25202</cdr:y>
    </cdr:to>
    <cdr:sp macro="" textlink="">
      <cdr:nvSpPr>
        <cdr:cNvPr id="3" name="Down Arrow 2"/>
        <cdr:cNvSpPr/>
      </cdr:nvSpPr>
      <cdr:spPr>
        <a:xfrm xmlns:a="http://schemas.openxmlformats.org/drawingml/2006/main" rot="1547233">
          <a:off x="5014353" y="642981"/>
          <a:ext cx="301506" cy="701319"/>
        </a:xfrm>
        <a:prstGeom xmlns:a="http://schemas.openxmlformats.org/drawingml/2006/main" prst="downArrow">
          <a:avLst/>
        </a:prstGeom>
        <a:solidFill xmlns:a="http://schemas.openxmlformats.org/drawingml/2006/main">
          <a:srgbClr val="C00000"/>
        </a:solidFill>
        <a:ln xmlns:a="http://schemas.openxmlformats.org/drawingml/2006/main" w="25400" cap="flat" cmpd="sng" algn="ctr">
          <a:solidFill>
            <a:sysClr val="windowText" lastClr="000000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8C149E-73ED-49F0-8A69-5775E60B5AA2}" type="datetimeFigureOut">
              <a:rPr lang="en-US" smtClean="0"/>
              <a:pPr/>
              <a:t>10/30/2015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15A737-2468-4166-88FB-D5AB27FBC3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835841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4C5D50-A91C-45D6-81A2-BAE217F75B0D}" type="datetimeFigureOut">
              <a:rPr lang="en-US" smtClean="0"/>
              <a:pPr/>
              <a:t>10/30/2015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6425"/>
            <a:ext cx="548640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FF0E9B-24DA-42B3-BD17-A30C6B4EA6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435148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ECFB6970-66CB-4789-A13D-4344E258F065}" type="datetime1">
              <a:rPr lang="en-US" smtClean="0"/>
              <a:pPr/>
              <a:t>10/30/2015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F0E9B-24DA-42B3-BD17-A30C6B4EA67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17,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Economic Overview - Stephen Barton, Ph.D.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025D7-1CDE-401E-8BC6-3DE87CFD93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17,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Economic Overview - Stephen Barton, Ph.D.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025D7-1CDE-401E-8BC6-3DE87CFD93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17,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Economic Overview - Stephen Barton, Ph.D.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025D7-1CDE-401E-8BC6-3DE87CFD93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November 17, 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Economic Overview - Stephen Barton, Ph.D.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025D7-1CDE-401E-8BC6-3DE87CFD93A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59923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November 17, 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Economic Overview - Stephen Barton, Ph.D.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025D7-1CDE-401E-8BC6-3DE87CFD93A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14279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November 17, 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Economic Overview - Stephen Barton, Ph.D.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025D7-1CDE-401E-8BC6-3DE87CFD93A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94836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November 17, 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Economic Overview - Stephen Barton, Ph.D.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025D7-1CDE-401E-8BC6-3DE87CFD93A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48870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November 17, 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Economic Overview - Stephen Barton, Ph.D.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025D7-1CDE-401E-8BC6-3DE87CFD93A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37685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November 17, 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Economic Overview - Stephen Barton, Ph.D.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025D7-1CDE-401E-8BC6-3DE87CFD93A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68602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November 17, 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Economic Overview - Stephen Barton, Ph.D.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025D7-1CDE-401E-8BC6-3DE87CFD93A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455330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November 17, 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Economic Overview - Stephen Barton, Ph.D.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025D7-1CDE-401E-8BC6-3DE87CFD93A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1027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17,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Economic Overview - Stephen Barton, Ph.D.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025D7-1CDE-401E-8BC6-3DE87CFD93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November 17, 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Economic Overview - Stephen Barton, Ph.D.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025D7-1CDE-401E-8BC6-3DE87CFD93A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569533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November 17, 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Economic Overview - Stephen Barton, Ph.D.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025D7-1CDE-401E-8BC6-3DE87CFD93A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094381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November 17, 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Economic Overview - Stephen Barton, Ph.D.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025D7-1CDE-401E-8BC6-3DE87CFD93A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661800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November 17, 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Economic Overview - Stephen Barton, Ph.D.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025D7-1CDE-401E-8BC6-3DE87CFD93A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170622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November 17, 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Economic Overview - Stephen Barton, Ph.D.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025D7-1CDE-401E-8BC6-3DE87CFD93A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927652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November 17, 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Economic Overview - Stephen Barton, Ph.D.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025D7-1CDE-401E-8BC6-3DE87CFD93A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222197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November 17, 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Economic Overview - Stephen Barton, Ph.D.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025D7-1CDE-401E-8BC6-3DE87CFD93A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137902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November 17, 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Economic Overview - Stephen Barton, Ph.D.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025D7-1CDE-401E-8BC6-3DE87CFD93A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908152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November 17, 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Economic Overview - Stephen Barton, Ph.D.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025D7-1CDE-401E-8BC6-3DE87CFD93A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318934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November 17, 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Economic Overview - Stephen Barton, Ph.D.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025D7-1CDE-401E-8BC6-3DE87CFD93A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9359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17,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Economic Overview - Stephen Barton, Ph.D.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025D7-1CDE-401E-8BC6-3DE87CFD93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November 17, 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Economic Overview - Stephen Barton, Ph.D.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025D7-1CDE-401E-8BC6-3DE87CFD93A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456256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November 17, 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Economic Overview - Stephen Barton, Ph.D.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025D7-1CDE-401E-8BC6-3DE87CFD93A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981904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November 17, 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Economic Overview - Stephen Barton, Ph.D.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025D7-1CDE-401E-8BC6-3DE87CFD93A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893807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November 17, 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Economic Overview - Stephen Barton, Ph.D.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025D7-1CDE-401E-8BC6-3DE87CFD93A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8701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17,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Economic Overview - Stephen Barton, Ph.D.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025D7-1CDE-401E-8BC6-3DE87CFD93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17, 2015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Economic Overview - Stephen Barton, Ph.D.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025D7-1CDE-401E-8BC6-3DE87CFD93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17,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Economic Overview - Stephen Barton, Ph.D.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025D7-1CDE-401E-8BC6-3DE87CFD93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17, 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Economic Overview - Stephen Barton, Ph.D.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025D7-1CDE-401E-8BC6-3DE87CFD93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17,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Economic Overview - Stephen Barton, Ph.D.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025D7-1CDE-401E-8BC6-3DE87CFD93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17,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Economic Overview - Stephen Barton, Ph.D.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025D7-1CDE-401E-8BC6-3DE87CFD93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November 17,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Economic Overview - Stephen Barton, Ph.D.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0025D7-1CDE-401E-8BC6-3DE87CFD93A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November 17, 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Economic Overview - Stephen Barton, Ph.D.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0025D7-1CDE-401E-8BC6-3DE87CFD93A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2461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November 17, 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Economic Overview - Stephen Barton, Ph.D.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0025D7-1CDE-401E-8BC6-3DE87CFD93A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9972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0"/>
            <a:ext cx="7772400" cy="2686051"/>
          </a:xfrm>
        </p:spPr>
        <p:txBody>
          <a:bodyPr>
            <a:noAutofit/>
          </a:bodyPr>
          <a:lstStyle/>
          <a:p>
            <a:r>
              <a:rPr lang="en-US" sz="4000" dirty="0" smtClean="0"/>
              <a:t>Economic Overview of Berkeley’s Rental Housing Affordability Crisis and Proposed Increase in Business License Tax on Residential Rentals </a:t>
            </a:r>
            <a:endParaRPr lang="en-US" sz="40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Stephen Barton, Ph.D.</a:t>
            </a:r>
          </a:p>
          <a:p>
            <a:endParaRPr lang="en-US" sz="1400" dirty="0"/>
          </a:p>
          <a:p>
            <a:r>
              <a:rPr lang="en-US" sz="2800" dirty="0" smtClean="0"/>
              <a:t>November 17, 2015</a:t>
            </a:r>
            <a:endParaRPr lang="en-US" sz="2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10600" cy="8382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Possible Exemptions from Tax Increase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43000"/>
            <a:ext cx="8229600" cy="5334000"/>
          </a:xfrm>
        </p:spPr>
        <p:txBody>
          <a:bodyPr>
            <a:normAutofit/>
          </a:bodyPr>
          <a:lstStyle/>
          <a:p>
            <a:r>
              <a:rPr lang="en-US" sz="3000" dirty="0" smtClean="0"/>
              <a:t>All 1 and 2 unit &amp; non-profit owned properties are fully exempt </a:t>
            </a:r>
            <a:r>
              <a:rPr lang="en-US" sz="3000" dirty="0" smtClean="0"/>
              <a:t>under </a:t>
            </a:r>
            <a:r>
              <a:rPr lang="en-US" sz="3000" dirty="0" smtClean="0"/>
              <a:t>the current ordinance.</a:t>
            </a:r>
          </a:p>
          <a:p>
            <a:r>
              <a:rPr lang="en-US" sz="3000" dirty="0" smtClean="0">
                <a:solidFill>
                  <a:prstClr val="black"/>
                </a:solidFill>
              </a:rPr>
              <a:t>“</a:t>
            </a:r>
            <a:r>
              <a:rPr lang="en-US" sz="3000" dirty="0">
                <a:solidFill>
                  <a:prstClr val="black"/>
                </a:solidFill>
              </a:rPr>
              <a:t>Old rent control” units with pre-1999 </a:t>
            </a:r>
            <a:r>
              <a:rPr lang="en-US" sz="3000" dirty="0" smtClean="0">
                <a:solidFill>
                  <a:prstClr val="black"/>
                </a:solidFill>
              </a:rPr>
              <a:t>tenants. </a:t>
            </a:r>
          </a:p>
          <a:p>
            <a:r>
              <a:rPr lang="en-US" sz="3000" dirty="0" smtClean="0">
                <a:solidFill>
                  <a:prstClr val="black"/>
                </a:solidFill>
              </a:rPr>
              <a:t>“</a:t>
            </a:r>
            <a:r>
              <a:rPr lang="en-US" sz="3000" dirty="0">
                <a:solidFill>
                  <a:prstClr val="black"/>
                </a:solidFill>
              </a:rPr>
              <a:t>I</a:t>
            </a:r>
            <a:r>
              <a:rPr lang="en-US" sz="3000" dirty="0" smtClean="0">
                <a:solidFill>
                  <a:prstClr val="black"/>
                </a:solidFill>
              </a:rPr>
              <a:t>nclusionary</a:t>
            </a:r>
            <a:r>
              <a:rPr lang="en-US" sz="3000" dirty="0">
                <a:solidFill>
                  <a:prstClr val="black"/>
                </a:solidFill>
              </a:rPr>
              <a:t>” and “density bonus” </a:t>
            </a:r>
            <a:r>
              <a:rPr lang="en-US" sz="3000" dirty="0" smtClean="0">
                <a:solidFill>
                  <a:prstClr val="black"/>
                </a:solidFill>
              </a:rPr>
              <a:t>units. </a:t>
            </a:r>
            <a:endParaRPr lang="en-US" sz="3000" dirty="0">
              <a:solidFill>
                <a:prstClr val="black"/>
              </a:solidFill>
            </a:endParaRPr>
          </a:p>
          <a:p>
            <a:r>
              <a:rPr lang="en-US" sz="3000" dirty="0" smtClean="0"/>
              <a:t>Current small, low- and moderate-income landlords. </a:t>
            </a:r>
            <a:endParaRPr lang="en-US" sz="3000" dirty="0"/>
          </a:p>
          <a:p>
            <a:pPr lvl="0"/>
            <a:r>
              <a:rPr lang="en-US" sz="3000" dirty="0" smtClean="0"/>
              <a:t>Hardship exemptions</a:t>
            </a:r>
            <a:r>
              <a:rPr lang="en-US" sz="3000" dirty="0"/>
              <a:t>.</a:t>
            </a:r>
            <a:r>
              <a:rPr lang="en-US" sz="3000" dirty="0" smtClean="0"/>
              <a:t> </a:t>
            </a:r>
          </a:p>
          <a:p>
            <a:r>
              <a:rPr lang="en-US" sz="3000" dirty="0" smtClean="0">
                <a:solidFill>
                  <a:prstClr val="black"/>
                </a:solidFill>
              </a:rPr>
              <a:t>New construction temporarily exempt for 10 years after certificate </a:t>
            </a:r>
            <a:r>
              <a:rPr lang="en-US" sz="3000" dirty="0">
                <a:solidFill>
                  <a:prstClr val="black"/>
                </a:solidFill>
              </a:rPr>
              <a:t>of </a:t>
            </a:r>
            <a:r>
              <a:rPr lang="en-US" sz="3000" dirty="0" smtClean="0">
                <a:solidFill>
                  <a:prstClr val="black"/>
                </a:solidFill>
              </a:rPr>
              <a:t>occupancy. </a:t>
            </a:r>
          </a:p>
          <a:p>
            <a:r>
              <a:rPr lang="en-US" sz="3000" dirty="0" smtClean="0">
                <a:solidFill>
                  <a:prstClr val="black"/>
                </a:solidFill>
              </a:rPr>
              <a:t>Units with Section 8 and Shelter + Care tenants.</a:t>
            </a:r>
            <a:endParaRPr lang="en-US" sz="3000" dirty="0">
              <a:solidFill>
                <a:prstClr val="black"/>
              </a:solidFill>
            </a:endParaRPr>
          </a:p>
          <a:p>
            <a:pPr lvl="0"/>
            <a:endParaRPr lang="en-US" sz="2400" dirty="0" smtClean="0"/>
          </a:p>
          <a:p>
            <a:pPr lvl="0"/>
            <a:endParaRPr lang="en-US" sz="3100" dirty="0">
              <a:solidFill>
                <a:prstClr val="black"/>
              </a:solidFill>
            </a:endParaRP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17,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4114800" cy="365125"/>
          </a:xfrm>
        </p:spPr>
        <p:txBody>
          <a:bodyPr/>
          <a:lstStyle/>
          <a:p>
            <a:r>
              <a:rPr lang="en-US" smtClean="0"/>
              <a:t>Economic Overview - Stephen Barton, Ph.D.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025D7-1CDE-401E-8BC6-3DE87CFD93AD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1406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>
                <a:solidFill>
                  <a:prstClr val="black"/>
                </a:solidFill>
              </a:rPr>
              <a:t>S.F. Bay </a:t>
            </a:r>
            <a:r>
              <a:rPr lang="en-US" sz="4000" b="1" dirty="0">
                <a:solidFill>
                  <a:prstClr val="black"/>
                </a:solidFill>
              </a:rPr>
              <a:t>Area is a High-Rent Regional Market</a:t>
            </a:r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17,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38400" y="6356350"/>
            <a:ext cx="4495800" cy="365125"/>
          </a:xfrm>
        </p:spPr>
        <p:txBody>
          <a:bodyPr/>
          <a:lstStyle/>
          <a:p>
            <a:r>
              <a:rPr lang="en-US" smtClean="0"/>
              <a:t>Economic Overview - Stephen Barton, Ph.D.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025D7-1CDE-401E-8BC6-3DE87CFD93AD}" type="slidenum">
              <a:rPr lang="en-US" smtClean="0"/>
              <a:pPr/>
              <a:t>2</a:t>
            </a:fld>
            <a:endParaRPr 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0347157"/>
              </p:ext>
            </p:extLst>
          </p:nvPr>
        </p:nvGraphicFramePr>
        <p:xfrm>
          <a:off x="457200" y="990600"/>
          <a:ext cx="8229600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675419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62000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/>
              <a:t>High Bay Area Rents Created Over Decades</a:t>
            </a:r>
            <a:endParaRPr lang="en-US" sz="3600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November 17, 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4038600" cy="365125"/>
          </a:xfrm>
        </p:spPr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Economic Overview - Stephen Barton, Ph.D.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025D7-1CDE-401E-8BC6-3DE87CFD93A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7802530"/>
              </p:ext>
            </p:extLst>
          </p:nvPr>
        </p:nvGraphicFramePr>
        <p:xfrm>
          <a:off x="228600" y="762000"/>
          <a:ext cx="8686800" cy="5562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524899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8600"/>
            <a:ext cx="7772400" cy="1066800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High Rents Are Not Economically Necessary </a:t>
            </a:r>
            <a:endParaRPr lang="en-US" sz="3600" b="1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04800" y="1295400"/>
            <a:ext cx="8534400" cy="4953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en-US" sz="1300" dirty="0" smtClean="0"/>
          </a:p>
          <a:p>
            <a:pPr lvl="0"/>
            <a:r>
              <a:rPr lang="en-US" sz="3600" dirty="0" smtClean="0">
                <a:solidFill>
                  <a:prstClr val="black"/>
                </a:solidFill>
              </a:rPr>
              <a:t>National </a:t>
            </a:r>
            <a:r>
              <a:rPr lang="en-US" sz="3600" dirty="0" smtClean="0">
                <a:solidFill>
                  <a:prstClr val="black"/>
                </a:solidFill>
              </a:rPr>
              <a:t>average is under $800 month. </a:t>
            </a:r>
          </a:p>
          <a:p>
            <a:r>
              <a:rPr lang="en-US" sz="3600" dirty="0">
                <a:solidFill>
                  <a:prstClr val="black"/>
                </a:solidFill>
              </a:rPr>
              <a:t>Non-profit housing typically costs $550 - $750 per unit per month for operating expenses, reserve set-aside and resident services. </a:t>
            </a:r>
          </a:p>
          <a:p>
            <a:r>
              <a:rPr lang="en-US" sz="3600" dirty="0">
                <a:solidFill>
                  <a:prstClr val="black"/>
                </a:solidFill>
              </a:rPr>
              <a:t>In a fully competitive market, rents are minimum necessary to profitably operate and maintain rental housing.</a:t>
            </a:r>
          </a:p>
          <a:p>
            <a:pPr lvl="0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17, 2015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743200" y="6356350"/>
            <a:ext cx="4267200" cy="365125"/>
          </a:xfrm>
        </p:spPr>
        <p:txBody>
          <a:bodyPr/>
          <a:lstStyle/>
          <a:p>
            <a:r>
              <a:rPr lang="en-US" smtClean="0"/>
              <a:t>Economic Overview - Stephen Barton, Ph.D.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025D7-1CDE-401E-8BC6-3DE87CFD93A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340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200" y="152400"/>
            <a:ext cx="8991600" cy="914400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Why Rents Are So High</a:t>
            </a:r>
            <a:endParaRPr lang="en-US" sz="3600" b="1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4040188" cy="609600"/>
          </a:xfrm>
        </p:spPr>
        <p:txBody>
          <a:bodyPr>
            <a:normAutofit/>
          </a:bodyPr>
          <a:lstStyle/>
          <a:p>
            <a:r>
              <a:rPr lang="en-US" sz="3200" b="0" u="sng" dirty="0"/>
              <a:t>D</a:t>
            </a:r>
            <a:r>
              <a:rPr lang="en-US" sz="3200" b="0" u="sng" dirty="0" smtClean="0"/>
              <a:t>esirable place to live</a:t>
            </a:r>
            <a:endParaRPr lang="en-US" sz="3200" b="0" u="sng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>
          <a:xfrm>
            <a:off x="457200" y="2057400"/>
            <a:ext cx="4040188" cy="4343400"/>
          </a:xfrm>
        </p:spPr>
        <p:txBody>
          <a:bodyPr>
            <a:normAutofit fontScale="92500" lnSpcReduction="20000"/>
          </a:bodyPr>
          <a:lstStyle/>
          <a:p>
            <a:r>
              <a:rPr lang="en-US" sz="3400" dirty="0" smtClean="0"/>
              <a:t>Natural beauty</a:t>
            </a:r>
          </a:p>
          <a:p>
            <a:r>
              <a:rPr lang="en-US" sz="3400" dirty="0" smtClean="0"/>
              <a:t>Diverse creative culture </a:t>
            </a:r>
          </a:p>
          <a:p>
            <a:r>
              <a:rPr lang="en-US" sz="3400" dirty="0" smtClean="0"/>
              <a:t>Quality public services </a:t>
            </a:r>
          </a:p>
          <a:p>
            <a:pPr lvl="1"/>
            <a:r>
              <a:rPr lang="en-US" sz="2300" dirty="0" smtClean="0"/>
              <a:t>City, BUSD, County, EB Parks, BART, AC Transit, etc.</a:t>
            </a:r>
          </a:p>
          <a:p>
            <a:r>
              <a:rPr lang="en-US" sz="3400" dirty="0"/>
              <a:t>Strong regional economy </a:t>
            </a:r>
          </a:p>
          <a:p>
            <a:pPr lvl="1"/>
            <a:r>
              <a:rPr lang="en-US" sz="2300" dirty="0" smtClean="0"/>
              <a:t>In </a:t>
            </a:r>
            <a:r>
              <a:rPr lang="en-US" sz="2300" dirty="0"/>
              <a:t>Berkeley </a:t>
            </a:r>
            <a:r>
              <a:rPr lang="en-US" sz="2300" dirty="0" smtClean="0"/>
              <a:t>University has increased students &amp; staff</a:t>
            </a:r>
            <a:endParaRPr lang="en-US" sz="2300" dirty="0"/>
          </a:p>
          <a:p>
            <a:endParaRPr lang="en-US" sz="2700" dirty="0" smtClean="0"/>
          </a:p>
          <a:p>
            <a:pPr lvl="1"/>
            <a:endParaRPr lang="en-US" dirty="0" smtClean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3"/>
          </p:nvPr>
        </p:nvSpPr>
        <p:spPr>
          <a:xfrm>
            <a:off x="4645025" y="1143000"/>
            <a:ext cx="4041775" cy="685800"/>
          </a:xfrm>
        </p:spPr>
        <p:txBody>
          <a:bodyPr>
            <a:normAutofit/>
          </a:bodyPr>
          <a:lstStyle/>
          <a:p>
            <a:r>
              <a:rPr lang="en-US" sz="3200" b="0" u="sng" dirty="0" smtClean="0"/>
              <a:t>Difficult place to build</a:t>
            </a:r>
            <a:endParaRPr lang="en-US" sz="3200" b="0" u="sng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4"/>
          </p:nvPr>
        </p:nvSpPr>
        <p:spPr>
          <a:xfrm>
            <a:off x="4343401" y="1905000"/>
            <a:ext cx="4343400" cy="4572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Bay, ocean &amp; hills limit land to build on</a:t>
            </a:r>
          </a:p>
          <a:p>
            <a:pPr lvl="0"/>
            <a:r>
              <a:rPr lang="en-US" sz="2800" dirty="0" smtClean="0">
                <a:solidFill>
                  <a:prstClr val="black"/>
                </a:solidFill>
              </a:rPr>
              <a:t>Redeveloping </a:t>
            </a:r>
            <a:r>
              <a:rPr lang="en-US" sz="2800" dirty="0">
                <a:solidFill>
                  <a:prstClr val="black"/>
                </a:solidFill>
              </a:rPr>
              <a:t>urbanized land at higher </a:t>
            </a:r>
            <a:r>
              <a:rPr lang="en-US" sz="2800" dirty="0" smtClean="0">
                <a:solidFill>
                  <a:prstClr val="black"/>
                </a:solidFill>
              </a:rPr>
              <a:t>densities costs more, requires high rents to be profitable</a:t>
            </a:r>
            <a:endParaRPr lang="en-US" sz="2800" dirty="0">
              <a:solidFill>
                <a:prstClr val="black"/>
              </a:solidFill>
            </a:endParaRPr>
          </a:p>
          <a:p>
            <a:r>
              <a:rPr lang="en-US" sz="2800" dirty="0" smtClean="0"/>
              <a:t>Land </a:t>
            </a:r>
            <a:r>
              <a:rPr lang="en-US" sz="2800" dirty="0"/>
              <a:t>use regulations </a:t>
            </a:r>
            <a:r>
              <a:rPr lang="en-US" sz="2800" dirty="0" smtClean="0"/>
              <a:t>make apartment development difficult</a:t>
            </a:r>
            <a:endParaRPr lang="en-US" sz="2800" dirty="0"/>
          </a:p>
          <a:p>
            <a:endParaRPr lang="en-US" sz="2800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November 17, 2015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025D7-1CDE-401E-8BC6-3DE87CFD93A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>
          <a:xfrm>
            <a:off x="2438400" y="6356350"/>
            <a:ext cx="4572000" cy="365125"/>
          </a:xfrm>
        </p:spPr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Economic Overview - Stephen Barton, Ph.D.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29844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200" y="228600"/>
            <a:ext cx="8763000" cy="533400"/>
          </a:xfrm>
        </p:spPr>
        <p:txBody>
          <a:bodyPr>
            <a:noAutofit/>
          </a:bodyPr>
          <a:lstStyle/>
          <a:p>
            <a:r>
              <a:rPr lang="en-US" sz="3600" b="1" dirty="0"/>
              <a:t>High Rents Reflect Value of </a:t>
            </a:r>
            <a:r>
              <a:rPr lang="en-US" sz="3600" b="1" dirty="0" smtClean="0"/>
              <a:t>Land/Location </a:t>
            </a:r>
            <a:endParaRPr lang="en-US" sz="3600" b="1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228600" y="914400"/>
            <a:ext cx="8686800" cy="5486400"/>
          </a:xfrm>
        </p:spPr>
        <p:txBody>
          <a:bodyPr>
            <a:noAutofit/>
          </a:bodyPr>
          <a:lstStyle/>
          <a:p>
            <a:pPr lvl="0"/>
            <a:r>
              <a:rPr lang="en-US" sz="2700" dirty="0">
                <a:solidFill>
                  <a:prstClr val="black"/>
                </a:solidFill>
              </a:rPr>
              <a:t>A large part of the rent is simply an “admission charge” for privilege of living here in </a:t>
            </a:r>
            <a:r>
              <a:rPr lang="en-US" sz="2700" dirty="0" smtClean="0">
                <a:solidFill>
                  <a:prstClr val="black"/>
                </a:solidFill>
              </a:rPr>
              <a:t>Berkeley</a:t>
            </a:r>
          </a:p>
          <a:p>
            <a:pPr lvl="0"/>
            <a:r>
              <a:rPr lang="en-US" sz="2700" dirty="0" smtClean="0">
                <a:solidFill>
                  <a:prstClr val="black"/>
                </a:solidFill>
              </a:rPr>
              <a:t>Long-standing real estate cliché: “the three main factors in whether real estate will go up in value are location</a:t>
            </a:r>
            <a:r>
              <a:rPr lang="en-US" sz="2700" dirty="0">
                <a:solidFill>
                  <a:prstClr val="black"/>
                </a:solidFill>
              </a:rPr>
              <a:t>, </a:t>
            </a:r>
            <a:r>
              <a:rPr lang="en-US" sz="2700" dirty="0" smtClean="0">
                <a:solidFill>
                  <a:prstClr val="black"/>
                </a:solidFill>
              </a:rPr>
              <a:t>location and </a:t>
            </a:r>
            <a:r>
              <a:rPr lang="en-US" sz="2700" dirty="0">
                <a:solidFill>
                  <a:prstClr val="black"/>
                </a:solidFill>
              </a:rPr>
              <a:t>location</a:t>
            </a:r>
            <a:r>
              <a:rPr lang="en-US" sz="2700" dirty="0" smtClean="0">
                <a:solidFill>
                  <a:prstClr val="black"/>
                </a:solidFill>
              </a:rPr>
              <a:t>”. </a:t>
            </a:r>
          </a:p>
          <a:p>
            <a:pPr lvl="0"/>
            <a:r>
              <a:rPr lang="en-US" sz="2700" dirty="0" smtClean="0">
                <a:solidFill>
                  <a:prstClr val="black"/>
                </a:solidFill>
              </a:rPr>
              <a:t>The value of the location comes from public </a:t>
            </a:r>
            <a:r>
              <a:rPr lang="en-US" sz="2700" dirty="0">
                <a:solidFill>
                  <a:prstClr val="black"/>
                </a:solidFill>
              </a:rPr>
              <a:t>investment, public services, </a:t>
            </a:r>
            <a:r>
              <a:rPr lang="en-US" sz="2700" dirty="0" smtClean="0">
                <a:solidFill>
                  <a:prstClr val="black"/>
                </a:solidFill>
              </a:rPr>
              <a:t>the culture &amp; livability of </a:t>
            </a:r>
            <a:r>
              <a:rPr lang="en-US" sz="2700" dirty="0">
                <a:solidFill>
                  <a:prstClr val="black"/>
                </a:solidFill>
              </a:rPr>
              <a:t>the community and the </a:t>
            </a:r>
            <a:r>
              <a:rPr lang="en-US" sz="2700" dirty="0" smtClean="0">
                <a:solidFill>
                  <a:prstClr val="black"/>
                </a:solidFill>
              </a:rPr>
              <a:t>larger economy. </a:t>
            </a:r>
          </a:p>
          <a:p>
            <a:r>
              <a:rPr lang="en-US" sz="2700" dirty="0" smtClean="0"/>
              <a:t>The </a:t>
            </a:r>
            <a:r>
              <a:rPr lang="en-US" sz="2700" dirty="0"/>
              <a:t>public is </a:t>
            </a:r>
            <a:r>
              <a:rPr lang="en-US" sz="2700" dirty="0" smtClean="0"/>
              <a:t>entitled </a:t>
            </a:r>
            <a:r>
              <a:rPr lang="en-US" sz="2700" dirty="0"/>
              <a:t>to </a:t>
            </a:r>
            <a:r>
              <a:rPr lang="en-US" sz="2700" dirty="0" smtClean="0"/>
              <a:t>regulate or </a:t>
            </a:r>
            <a:r>
              <a:rPr lang="en-US" sz="2700" dirty="0"/>
              <a:t>recapture the value the public has </a:t>
            </a:r>
            <a:r>
              <a:rPr lang="en-US" sz="2700" dirty="0" smtClean="0"/>
              <a:t>created </a:t>
            </a:r>
            <a:r>
              <a:rPr lang="en-US" sz="2700" dirty="0"/>
              <a:t>instead of allowing real estate investors to take it </a:t>
            </a:r>
            <a:r>
              <a:rPr lang="en-US" sz="2700" dirty="0" smtClean="0"/>
              <a:t>all for </a:t>
            </a:r>
            <a:r>
              <a:rPr lang="en-US" sz="2700" dirty="0"/>
              <a:t>private profit</a:t>
            </a:r>
            <a:r>
              <a:rPr lang="en-US" sz="2700" dirty="0" smtClean="0"/>
              <a:t>.</a:t>
            </a:r>
          </a:p>
          <a:p>
            <a:r>
              <a:rPr lang="en-US" sz="2700" dirty="0" smtClean="0"/>
              <a:t>This applies to both new development &amp; existing rentals.</a:t>
            </a:r>
          </a:p>
          <a:p>
            <a:pPr marL="0" indent="0">
              <a:buNone/>
            </a:pPr>
            <a:endParaRPr lang="en-US" sz="2700" dirty="0"/>
          </a:p>
          <a:p>
            <a:pPr lvl="0"/>
            <a:endParaRPr lang="en-US" sz="2400" dirty="0" smtClean="0">
              <a:solidFill>
                <a:prstClr val="black"/>
              </a:solidFill>
            </a:endParaRPr>
          </a:p>
          <a:p>
            <a:pPr lvl="0"/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November 17, 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025D7-1CDE-401E-8BC6-3DE87CFD93A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4038600" cy="365125"/>
          </a:xfrm>
        </p:spPr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Economic Overview - Stephen Barton, Ph.D.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60898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prstClr val="black"/>
                </a:solidFill>
              </a:rPr>
              <a:t>Berkeley Rents Rose Much Faster Than Inflation after Vacancy Decontrol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17,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Economic Overview - Stephen Barton, Ph.D.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025D7-1CDE-401E-8BC6-3DE87CFD93AD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1117458"/>
              </p:ext>
            </p:extLst>
          </p:nvPr>
        </p:nvGraphicFramePr>
        <p:xfrm>
          <a:off x="457200" y="1371600"/>
          <a:ext cx="82296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423600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686800" cy="1066800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A Major Transfer of Income </a:t>
            </a:r>
            <a:br>
              <a:rPr lang="en-US" sz="3600" b="1" dirty="0" smtClean="0"/>
            </a:br>
            <a:r>
              <a:rPr lang="en-US" sz="3600" b="1" dirty="0" smtClean="0"/>
              <a:t>from Tenants to Real Estate Investors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534400" cy="5562600"/>
          </a:xfrm>
        </p:spPr>
        <p:txBody>
          <a:bodyPr>
            <a:normAutofit fontScale="62500" lnSpcReduction="20000"/>
          </a:bodyPr>
          <a:lstStyle/>
          <a:p>
            <a:r>
              <a:rPr lang="en-US" sz="5100" dirty="0"/>
              <a:t>Annual rents for 19,000 rent stabilized </a:t>
            </a:r>
            <a:r>
              <a:rPr lang="en-US" sz="5100" dirty="0" smtClean="0"/>
              <a:t>units rose from </a:t>
            </a:r>
            <a:r>
              <a:rPr lang="en-US" sz="5100" dirty="0"/>
              <a:t>$164 million in 1998 to $342 million in 2014.</a:t>
            </a:r>
          </a:p>
          <a:p>
            <a:pPr lvl="0"/>
            <a:r>
              <a:rPr lang="en-US" sz="5100" dirty="0" smtClean="0"/>
              <a:t>Berkeley rents now </a:t>
            </a:r>
            <a:r>
              <a:rPr lang="en-US" sz="5100" u="sng" dirty="0"/>
              <a:t>$100 </a:t>
            </a:r>
            <a:r>
              <a:rPr lang="en-US" sz="5100" u="sng" dirty="0" smtClean="0"/>
              <a:t>million </a:t>
            </a:r>
            <a:r>
              <a:rPr lang="en-US" sz="5100" u="sng" dirty="0"/>
              <a:t>a </a:t>
            </a:r>
            <a:r>
              <a:rPr lang="en-US" sz="5100" u="sng" dirty="0" smtClean="0"/>
              <a:t>year</a:t>
            </a:r>
            <a:r>
              <a:rPr lang="en-US" sz="5100" dirty="0" smtClean="0"/>
              <a:t> over and above </a:t>
            </a:r>
            <a:r>
              <a:rPr lang="en-US" sz="5100" dirty="0"/>
              <a:t>the </a:t>
            </a:r>
            <a:r>
              <a:rPr lang="en-US" sz="5100" dirty="0" smtClean="0"/>
              <a:t>inflation adjustment needed </a:t>
            </a:r>
            <a:r>
              <a:rPr lang="en-US" sz="5100" dirty="0"/>
              <a:t>for a </a:t>
            </a:r>
            <a:r>
              <a:rPr lang="en-US" sz="5100" dirty="0" smtClean="0"/>
              <a:t>fair return. </a:t>
            </a:r>
          </a:p>
          <a:p>
            <a:r>
              <a:rPr lang="en-US" sz="5100" dirty="0"/>
              <a:t>Results in tenants paying a higher percentage of income for rent, overcrowding and fewer low income tenants living in to Berkeley </a:t>
            </a:r>
            <a:endParaRPr lang="en-US" sz="5100" dirty="0" smtClean="0"/>
          </a:p>
          <a:p>
            <a:pPr lvl="0"/>
            <a:r>
              <a:rPr lang="en-US" sz="5100" dirty="0" smtClean="0"/>
              <a:t>Increase </a:t>
            </a:r>
            <a:r>
              <a:rPr lang="en-US" sz="5100" dirty="0"/>
              <a:t>in value of rental properties </a:t>
            </a:r>
            <a:r>
              <a:rPr lang="en-US" sz="5100" u="sng" dirty="0"/>
              <a:t>more than one billion dollars</a:t>
            </a:r>
            <a:r>
              <a:rPr lang="en-US" sz="5100" dirty="0"/>
              <a:t>. </a:t>
            </a:r>
            <a:endParaRPr lang="en-US" sz="5100" dirty="0" smtClean="0"/>
          </a:p>
          <a:p>
            <a:pPr lvl="0"/>
            <a:endParaRPr lang="en-US" sz="6300" dirty="0"/>
          </a:p>
          <a:p>
            <a:endParaRPr lang="en-US" sz="6300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17, 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025D7-1CDE-401E-8BC6-3DE87CFD93AD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4114800" cy="365125"/>
          </a:xfrm>
        </p:spPr>
        <p:txBody>
          <a:bodyPr/>
          <a:lstStyle/>
          <a:p>
            <a:r>
              <a:rPr lang="en-US" smtClean="0"/>
              <a:t>Economic Overview - Stephen Barton, Ph.D.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4498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686800" cy="838200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Proposed Tax Increase 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458200" cy="5486400"/>
          </a:xfrm>
        </p:spPr>
        <p:txBody>
          <a:bodyPr>
            <a:noAutofit/>
          </a:bodyPr>
          <a:lstStyle/>
          <a:p>
            <a:r>
              <a:rPr lang="en-US" sz="2800" dirty="0" smtClean="0"/>
              <a:t>Current business </a:t>
            </a:r>
            <a:r>
              <a:rPr lang="en-US" sz="2800" dirty="0"/>
              <a:t>license tax </a:t>
            </a:r>
            <a:r>
              <a:rPr lang="en-US" sz="2800" dirty="0" smtClean="0"/>
              <a:t>for residential rental properties with </a:t>
            </a:r>
            <a:r>
              <a:rPr lang="en-US" sz="2800" dirty="0"/>
              <a:t>3+ </a:t>
            </a:r>
            <a:r>
              <a:rPr lang="en-US" sz="2800" dirty="0" smtClean="0"/>
              <a:t>units is 1.081% of gross receipts.</a:t>
            </a:r>
            <a:endParaRPr lang="en-US" sz="2800" dirty="0"/>
          </a:p>
          <a:p>
            <a:r>
              <a:rPr lang="en-US" sz="2800" dirty="0" smtClean="0"/>
              <a:t>A 1.8% increase </a:t>
            </a:r>
            <a:r>
              <a:rPr lang="en-US" sz="2800" dirty="0"/>
              <a:t>(average cost $30 per unit per month) to </a:t>
            </a:r>
            <a:r>
              <a:rPr lang="en-US" sz="2800" dirty="0" smtClean="0"/>
              <a:t>a total of 2.88% yields about $4 million annually with proposed exemptions, rising as rents increase.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A 2.8% increase to 3.88% (average cost $45 per unit per month</a:t>
            </a:r>
            <a:r>
              <a:rPr lang="en-US" sz="2400" smtClean="0"/>
              <a:t>) </a:t>
            </a:r>
            <a:r>
              <a:rPr lang="en-US" sz="2400" smtClean="0"/>
              <a:t>yields $6 </a:t>
            </a:r>
            <a:r>
              <a:rPr lang="en-US" sz="2400" dirty="0" smtClean="0"/>
              <a:t>million </a:t>
            </a:r>
            <a:r>
              <a:rPr lang="en-US" sz="2400" smtClean="0"/>
              <a:t>annually </a:t>
            </a:r>
            <a:r>
              <a:rPr lang="en-US" sz="2400" smtClean="0"/>
              <a:t>w/proposed </a:t>
            </a:r>
            <a:r>
              <a:rPr lang="en-US" sz="2400" dirty="0" smtClean="0"/>
              <a:t>exemptions.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The </a:t>
            </a:r>
            <a:r>
              <a:rPr lang="en-US" dirty="0"/>
              <a:t>tax increase </a:t>
            </a:r>
            <a:r>
              <a:rPr lang="en-US" dirty="0" smtClean="0"/>
              <a:t>would </a:t>
            </a:r>
            <a:r>
              <a:rPr lang="en-US" dirty="0"/>
              <a:t>not be passed on to tenants.</a:t>
            </a:r>
          </a:p>
          <a:p>
            <a:pPr marL="857250" lvl="2" indent="-457200"/>
            <a:r>
              <a:rPr lang="en-US" dirty="0"/>
              <a:t>Not subject to pass-through in rent stabilized </a:t>
            </a:r>
            <a:r>
              <a:rPr lang="en-US" dirty="0" smtClean="0"/>
              <a:t>units</a:t>
            </a:r>
            <a:endParaRPr lang="en-US" dirty="0"/>
          </a:p>
          <a:p>
            <a:pPr marL="857250" lvl="2" indent="-457200"/>
            <a:r>
              <a:rPr lang="en-US" dirty="0"/>
              <a:t>Owners of uncontrolled rents may claim would pass it on, but they will raise rents anyway if market allows </a:t>
            </a:r>
            <a:endParaRPr lang="en-US" dirty="0" smtClean="0"/>
          </a:p>
          <a:p>
            <a:pPr marL="857250" lvl="2" indent="-457200"/>
            <a:r>
              <a:rPr lang="en-US" dirty="0" smtClean="0"/>
              <a:t>Tax would come out of windfall profits from rising rents.</a:t>
            </a:r>
            <a:endParaRPr lang="en-US" dirty="0"/>
          </a:p>
          <a:p>
            <a:endParaRPr lang="en-US" sz="26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17,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4191000" cy="365125"/>
          </a:xfrm>
        </p:spPr>
        <p:txBody>
          <a:bodyPr/>
          <a:lstStyle/>
          <a:p>
            <a:r>
              <a:rPr lang="en-US" smtClean="0"/>
              <a:t>Economic Overview - Stephen Barton, Ph.D.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025D7-1CDE-401E-8BC6-3DE87CFD93AD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0245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7553</TotalTime>
  <Words>762</Words>
  <Application>Microsoft Office PowerPoint</Application>
  <PresentationFormat>On-screen Show (4:3)</PresentationFormat>
  <Paragraphs>91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Office Theme</vt:lpstr>
      <vt:lpstr>1_Office Theme</vt:lpstr>
      <vt:lpstr>2_Office Theme</vt:lpstr>
      <vt:lpstr>Economic Overview of Berkeley’s Rental Housing Affordability Crisis and Proposed Increase in Business License Tax on Residential Rentals </vt:lpstr>
      <vt:lpstr>S.F. Bay Area is a High-Rent Regional Market</vt:lpstr>
      <vt:lpstr>High Bay Area Rents Created Over Decades</vt:lpstr>
      <vt:lpstr>High Rents Are Not Economically Necessary </vt:lpstr>
      <vt:lpstr>Why Rents Are So High</vt:lpstr>
      <vt:lpstr>High Rents Reflect Value of Land/Location </vt:lpstr>
      <vt:lpstr>Berkeley Rents Rose Much Faster Than Inflation after Vacancy Decontrol</vt:lpstr>
      <vt:lpstr>A Major Transfer of Income  from Tenants to Real Estate Investors</vt:lpstr>
      <vt:lpstr>Proposed Tax Increase </vt:lpstr>
      <vt:lpstr>Possible Exemptions from Tax Increase</vt:lpstr>
    </vt:vector>
  </TitlesOfParts>
  <Company>City of Berkeley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sbarton</dc:creator>
  <cp:lastModifiedBy>Barton</cp:lastModifiedBy>
  <cp:revision>736</cp:revision>
  <dcterms:created xsi:type="dcterms:W3CDTF">2012-11-01T21:41:41Z</dcterms:created>
  <dcterms:modified xsi:type="dcterms:W3CDTF">2015-10-31T03:58:20Z</dcterms:modified>
</cp:coreProperties>
</file>